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944" r:id="rId2"/>
    <p:sldId id="861" r:id="rId3"/>
    <p:sldId id="862" r:id="rId4"/>
    <p:sldId id="863" r:id="rId5"/>
    <p:sldId id="864" r:id="rId6"/>
    <p:sldId id="925" r:id="rId7"/>
    <p:sldId id="961" r:id="rId8"/>
    <p:sldId id="960" r:id="rId9"/>
    <p:sldId id="959" r:id="rId10"/>
    <p:sldId id="963" r:id="rId11"/>
    <p:sldId id="964" r:id="rId12"/>
    <p:sldId id="997" r:id="rId13"/>
    <p:sldId id="945" r:id="rId14"/>
    <p:sldId id="965" r:id="rId15"/>
    <p:sldId id="946" r:id="rId16"/>
    <p:sldId id="1001" r:id="rId17"/>
    <p:sldId id="966" r:id="rId18"/>
    <p:sldId id="967" r:id="rId19"/>
    <p:sldId id="982" r:id="rId20"/>
    <p:sldId id="983" r:id="rId21"/>
    <p:sldId id="968" r:id="rId22"/>
    <p:sldId id="955" r:id="rId23"/>
    <p:sldId id="956" r:id="rId24"/>
    <p:sldId id="986" r:id="rId25"/>
    <p:sldId id="987" r:id="rId26"/>
    <p:sldId id="969" r:id="rId27"/>
    <p:sldId id="998" r:id="rId28"/>
    <p:sldId id="924" r:id="rId29"/>
    <p:sldId id="971" r:id="rId30"/>
    <p:sldId id="958" r:id="rId31"/>
    <p:sldId id="972" r:id="rId32"/>
    <p:sldId id="973" r:id="rId33"/>
    <p:sldId id="952" r:id="rId34"/>
    <p:sldId id="953" r:id="rId35"/>
    <p:sldId id="954" r:id="rId36"/>
    <p:sldId id="970" r:id="rId37"/>
    <p:sldId id="988" r:id="rId38"/>
    <p:sldId id="922" r:id="rId39"/>
    <p:sldId id="974" r:id="rId40"/>
    <p:sldId id="975" r:id="rId41"/>
    <p:sldId id="976" r:id="rId42"/>
    <p:sldId id="921" r:id="rId43"/>
    <p:sldId id="977" r:id="rId44"/>
    <p:sldId id="978" r:id="rId45"/>
    <p:sldId id="1002" r:id="rId46"/>
    <p:sldId id="979" r:id="rId47"/>
    <p:sldId id="980" r:id="rId48"/>
    <p:sldId id="981" r:id="rId49"/>
    <p:sldId id="920" r:id="rId50"/>
    <p:sldId id="935" r:id="rId51"/>
    <p:sldId id="936" r:id="rId52"/>
    <p:sldId id="938" r:id="rId53"/>
    <p:sldId id="937" r:id="rId54"/>
    <p:sldId id="939" r:id="rId55"/>
    <p:sldId id="999" r:id="rId56"/>
    <p:sldId id="928" r:id="rId57"/>
    <p:sldId id="940" r:id="rId58"/>
    <p:sldId id="941" r:id="rId59"/>
    <p:sldId id="942" r:id="rId60"/>
    <p:sldId id="943" r:id="rId61"/>
    <p:sldId id="1000" r:id="rId62"/>
    <p:sldId id="927" r:id="rId63"/>
    <p:sldId id="991" r:id="rId64"/>
    <p:sldId id="992" r:id="rId65"/>
    <p:sldId id="993" r:id="rId66"/>
    <p:sldId id="995" r:id="rId67"/>
    <p:sldId id="994" r:id="rId68"/>
    <p:sldId id="930" r:id="rId69"/>
    <p:sldId id="948" r:id="rId70"/>
    <p:sldId id="949" r:id="rId71"/>
    <p:sldId id="950" r:id="rId72"/>
    <p:sldId id="951" r:id="rId73"/>
    <p:sldId id="1003" r:id="rId74"/>
    <p:sldId id="989" r:id="rId75"/>
    <p:sldId id="984" r:id="rId76"/>
    <p:sldId id="996" r:id="rId77"/>
    <p:sldId id="985"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B6A2"/>
    <a:srgbClr val="646DD6"/>
    <a:srgbClr val="67F8DD"/>
    <a:srgbClr val="137CF8"/>
    <a:srgbClr val="FF5D6E"/>
    <a:srgbClr val="FB3D6C"/>
    <a:srgbClr val="202680"/>
    <a:srgbClr val="C62E51"/>
    <a:srgbClr val="F2939F"/>
    <a:srgbClr val="4DADE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47" autoAdjust="0"/>
    <p:restoredTop sz="88776" autoAdjust="0"/>
  </p:normalViewPr>
  <p:slideViewPr>
    <p:cSldViewPr snapToGrid="0" snapToObjects="1">
      <p:cViewPr varScale="1">
        <p:scale>
          <a:sx n="153" d="100"/>
          <a:sy n="153" d="100"/>
        </p:scale>
        <p:origin x="-1512" y="-104"/>
      </p:cViewPr>
      <p:guideLst>
        <p:guide orient="horz" pos="2160"/>
        <p:guide pos="2880"/>
      </p:guideLst>
    </p:cSldViewPr>
  </p:slideViewPr>
  <p:outlineViewPr>
    <p:cViewPr>
      <p:scale>
        <a:sx n="33" d="100"/>
        <a:sy n="33" d="100"/>
      </p:scale>
      <p:origin x="0" y="668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9" d="100"/>
          <a:sy n="79" d="100"/>
        </p:scale>
        <p:origin x="-335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EB45C-8114-C243-8E1F-D22FE5297BD3}" type="datetimeFigureOut">
              <a:rPr lang="en-US" smtClean="0"/>
              <a:t>4/30/18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C0B1A-A5F3-4E46-8999-3B7E7331160B}" type="slidenum">
              <a:rPr lang="en-US" smtClean="0"/>
              <a:t>‹#›</a:t>
            </a:fld>
            <a:endParaRPr lang="en-US"/>
          </a:p>
        </p:txBody>
      </p:sp>
    </p:spTree>
    <p:extLst>
      <p:ext uri="{BB962C8B-B14F-4D97-AF65-F5344CB8AC3E}">
        <p14:creationId xmlns:p14="http://schemas.microsoft.com/office/powerpoint/2010/main" val="40378758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19</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29</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31</a:t>
            </a:fld>
            <a:endParaRPr lang="en-US"/>
          </a:p>
        </p:txBody>
      </p:sp>
    </p:spTree>
    <p:extLst>
      <p:ext uri="{BB962C8B-B14F-4D97-AF65-F5344CB8AC3E}">
        <p14:creationId xmlns:p14="http://schemas.microsoft.com/office/powerpoint/2010/main" val="936091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39</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8</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70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71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72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9</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73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74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75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76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12</a:t>
            </a:fld>
            <a:endParaRPr lang="en-US"/>
          </a:p>
        </p:txBody>
      </p:sp>
    </p:spTree>
    <p:extLst>
      <p:ext uri="{BB962C8B-B14F-4D97-AF65-F5344CB8AC3E}">
        <p14:creationId xmlns:p14="http://schemas.microsoft.com/office/powerpoint/2010/main" val="221858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4/30/18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58914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4/30/18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13368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4/30/18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3607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4/30/18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38784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F603C-6408-B94C-87D3-B87E7040F2BD}" type="datetimeFigureOut">
              <a:rPr lang="en-US" smtClean="0"/>
              <a:t>4/30/18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60408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DF603C-6408-B94C-87D3-B87E7040F2BD}" type="datetimeFigureOut">
              <a:rPr lang="en-US" smtClean="0"/>
              <a:t>4/30/18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57866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DF603C-6408-B94C-87D3-B87E7040F2BD}" type="datetimeFigureOut">
              <a:rPr lang="en-US" smtClean="0"/>
              <a:t>4/30/18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48860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DF603C-6408-B94C-87D3-B87E7040F2BD}" type="datetimeFigureOut">
              <a:rPr lang="en-US" smtClean="0"/>
              <a:t>4/30/18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18579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F603C-6408-B94C-87D3-B87E7040F2BD}" type="datetimeFigureOut">
              <a:rPr lang="en-US" smtClean="0"/>
              <a:t>4/30/18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64663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4/30/18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65041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4/30/18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0941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F603C-6408-B94C-87D3-B87E7040F2BD}" type="datetimeFigureOut">
              <a:rPr lang="en-US" smtClean="0"/>
              <a:t>4/30/18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33E8D-83B5-F04F-9162-9529BED057C2}" type="slidenum">
              <a:rPr lang="en-US" smtClean="0"/>
              <a:t>‹#›</a:t>
            </a:fld>
            <a:endParaRPr lang="en-US"/>
          </a:p>
        </p:txBody>
      </p:sp>
    </p:spTree>
    <p:extLst>
      <p:ext uri="{BB962C8B-B14F-4D97-AF65-F5344CB8AC3E}">
        <p14:creationId xmlns:p14="http://schemas.microsoft.com/office/powerpoint/2010/main" val="201936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2.emf"/><Relationship Id="rId5" Type="http://schemas.openxmlformats.org/officeDocument/2006/relationships/image" Target="../media/image1.jpeg"/><Relationship Id="rId6" Type="http://schemas.openxmlformats.org/officeDocument/2006/relationships/image" Target="../media/image2.jpeg"/><Relationship Id="rId7" Type="http://schemas.openxmlformats.org/officeDocument/2006/relationships/image" Target="../media/image23.emf"/><Relationship Id="rId8" Type="http://schemas.openxmlformats.org/officeDocument/2006/relationships/image" Target="../media/image5.jpe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9.png"/><Relationship Id="rId5"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6.jpg"/><Relationship Id="rId5"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pn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png"/><Relationship Id="rId10"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6.gif"/><Relationship Id="rId5" Type="http://schemas.openxmlformats.org/officeDocument/2006/relationships/image" Target="../media/image37.gif"/><Relationship Id="rId6" Type="http://schemas.openxmlformats.org/officeDocument/2006/relationships/image" Target="../media/image38.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emf"/></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43.jpg"/><Relationship Id="rId5" Type="http://schemas.openxmlformats.org/officeDocument/2006/relationships/image" Target="../media/image44.jpg"/><Relationship Id="rId6" Type="http://schemas.openxmlformats.org/officeDocument/2006/relationships/image" Target="../media/image45.png"/><Relationship Id="rId7" Type="http://schemas.openxmlformats.org/officeDocument/2006/relationships/image" Target="../media/image46.pn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0.gif"/></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51.emf"/><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6.emf"/></Relationships>
</file>

<file path=ppt/slides/_rels/slide53.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57.emf"/><Relationship Id="rId5" Type="http://schemas.openxmlformats.org/officeDocument/2006/relationships/image" Target="../media/image58.emf"/><Relationship Id="rId6" Type="http://schemas.openxmlformats.org/officeDocument/2006/relationships/image" Target="../media/image59.emf"/><Relationship Id="rId7"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57.emf"/><Relationship Id="rId5" Type="http://schemas.openxmlformats.org/officeDocument/2006/relationships/image" Target="../media/image58.emf"/><Relationship Id="rId6" Type="http://schemas.openxmlformats.org/officeDocument/2006/relationships/image" Target="../media/image59.emf"/><Relationship Id="rId7" Type="http://schemas.openxmlformats.org/officeDocument/2006/relationships/image" Target="../media/image60.emf"/><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2.emf"/><Relationship Id="rId5" Type="http://schemas.openxmlformats.org/officeDocument/2006/relationships/image" Target="../media/image1.jpeg"/><Relationship Id="rId6" Type="http://schemas.openxmlformats.org/officeDocument/2006/relationships/image" Target="../media/image2.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png"/><Relationship Id="rId10"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5" Type="http://schemas.openxmlformats.org/officeDocument/2006/relationships/image" Target="../media/image66.emf"/><Relationship Id="rId6" Type="http://schemas.openxmlformats.org/officeDocument/2006/relationships/image" Target="../media/image67.emf"/><Relationship Id="rId7" Type="http://schemas.openxmlformats.org/officeDocument/2006/relationships/image" Target="../media/image68.emf"/><Relationship Id="rId8" Type="http://schemas.openxmlformats.org/officeDocument/2006/relationships/image" Target="../media/image69.emf"/><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emf"/><Relationship Id="rId5" Type="http://schemas.openxmlformats.org/officeDocument/2006/relationships/image" Target="../media/image70.emf"/><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406606"/>
            <a:ext cx="9143999" cy="6247865"/>
          </a:xfrm>
          <a:prstGeom prst="rect">
            <a:avLst/>
          </a:prstGeom>
          <a:noFill/>
        </p:spPr>
        <p:txBody>
          <a:bodyPr wrap="square" rtlCol="0">
            <a:spAutoFit/>
          </a:bodyPr>
          <a:lstStyle/>
          <a:p>
            <a:pPr algn="ctr"/>
            <a:endParaRPr lang="en-US" sz="4200" dirty="0" smtClean="0">
              <a:latin typeface="Gill Sans Light"/>
              <a:cs typeface="Gill Sans Light"/>
            </a:endParaRPr>
          </a:p>
          <a:p>
            <a:pPr algn="ctr"/>
            <a:endParaRPr lang="en-US" sz="3500" i="1" dirty="0" smtClean="0">
              <a:latin typeface="Gill Sans Light"/>
              <a:cs typeface="Gill Sans Light"/>
            </a:endParaRPr>
          </a:p>
          <a:p>
            <a:pPr algn="ctr"/>
            <a:endParaRPr lang="en-US" sz="4500" b="1" dirty="0" smtClean="0">
              <a:latin typeface="Gill Sans Light"/>
              <a:cs typeface="Gill Sans Light"/>
            </a:endParaRPr>
          </a:p>
          <a:p>
            <a:pPr algn="ctr"/>
            <a:r>
              <a:rPr lang="en-US" sz="4500" b="1" dirty="0" smtClean="0">
                <a:latin typeface="Gill Sans Light"/>
                <a:cs typeface="Gill Sans Light"/>
              </a:rPr>
              <a:t/>
            </a:r>
            <a:br>
              <a:rPr lang="en-US" sz="4500" b="1" dirty="0" smtClean="0">
                <a:latin typeface="Gill Sans Light"/>
                <a:cs typeface="Gill Sans Light"/>
              </a:rPr>
            </a:br>
            <a:endParaRPr lang="en-US" sz="2000" b="1" dirty="0" smtClean="0">
              <a:latin typeface="Gill Sans Light"/>
              <a:cs typeface="Gill Sans Light"/>
            </a:endParaRPr>
          </a:p>
          <a:p>
            <a:pPr algn="ctr"/>
            <a:endParaRPr lang="en-US" sz="4800" i="1" dirty="0" smtClean="0">
              <a:latin typeface="Gill Sans Light"/>
              <a:cs typeface="Gill Sans Light"/>
            </a:endParaRPr>
          </a:p>
          <a:p>
            <a:pPr algn="ctr"/>
            <a:r>
              <a:rPr lang="en-US" sz="4800" i="1" dirty="0" smtClean="0">
                <a:latin typeface="Gill Sans Light"/>
                <a:cs typeface="Gill Sans Light"/>
              </a:rPr>
              <a:t>ECE901 / CS838</a:t>
            </a:r>
          </a:p>
          <a:p>
            <a:pPr algn="ctr"/>
            <a:endParaRPr lang="en-US" sz="4800" i="1" dirty="0">
              <a:latin typeface="Gill Sans Light"/>
              <a:cs typeface="Gill Sans Light"/>
            </a:endParaRPr>
          </a:p>
          <a:p>
            <a:pPr algn="ctr"/>
            <a:r>
              <a:rPr lang="en-US" sz="4800" i="1" dirty="0" smtClean="0">
                <a:latin typeface="Gill Sans Light"/>
                <a:cs typeface="Gill Sans Light"/>
              </a:rPr>
              <a:t>Last Lecture</a:t>
            </a:r>
            <a:endParaRPr lang="en-US" sz="4800" i="1" dirty="0">
              <a:latin typeface="Gill Sans Light"/>
              <a:cs typeface="Gill Sans Light"/>
            </a:endParaRPr>
          </a:p>
          <a:p>
            <a:pPr algn="ctr"/>
            <a:endParaRPr lang="en-US" sz="2100" b="1" dirty="0" smtClean="0">
              <a:latin typeface="Gill Sans Light"/>
              <a:cs typeface="Gill Sans Light"/>
            </a:endParaRPr>
          </a:p>
        </p:txBody>
      </p:sp>
      <p:sp>
        <p:nvSpPr>
          <p:cNvPr id="5" name="Rectangle 4"/>
          <p:cNvSpPr/>
          <p:nvPr/>
        </p:nvSpPr>
        <p:spPr>
          <a:xfrm>
            <a:off x="1" y="496376"/>
            <a:ext cx="9144000" cy="229208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latin typeface="Gill Sans Light"/>
                <a:cs typeface="Gill Sans Light"/>
              </a:rPr>
              <a:t>Large-scale Machine Learning</a:t>
            </a:r>
          </a:p>
          <a:p>
            <a:pPr algn="ctr"/>
            <a:r>
              <a:rPr lang="en-US" sz="6000" dirty="0">
                <a:latin typeface="Gill Sans Light"/>
                <a:cs typeface="Gill Sans Light"/>
              </a:rPr>
              <a:t>a</a:t>
            </a:r>
            <a:r>
              <a:rPr lang="en-US" sz="6000" dirty="0" smtClean="0">
                <a:latin typeface="Gill Sans Light"/>
                <a:cs typeface="Gill Sans Light"/>
              </a:rPr>
              <a:t>nd Optimization</a:t>
            </a:r>
            <a:endParaRPr lang="en-US" sz="6000" dirty="0">
              <a:latin typeface="Gill Sans Light"/>
              <a:cs typeface="Gill Sans Light"/>
            </a:endParaRPr>
          </a:p>
        </p:txBody>
      </p:sp>
    </p:spTree>
    <p:extLst>
      <p:ext uri="{BB962C8B-B14F-4D97-AF65-F5344CB8AC3E}">
        <p14:creationId xmlns:p14="http://schemas.microsoft.com/office/powerpoint/2010/main" val="19780215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166885" y="666077"/>
            <a:ext cx="6546921" cy="193195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TextBox 130"/>
          <p:cNvSpPr txBox="1"/>
          <p:nvPr/>
        </p:nvSpPr>
        <p:spPr>
          <a:xfrm>
            <a:off x="3888728" y="3044754"/>
            <a:ext cx="1096612" cy="369332"/>
          </a:xfrm>
          <a:prstGeom prst="rect">
            <a:avLst/>
          </a:prstGeom>
          <a:noFill/>
        </p:spPr>
        <p:txBody>
          <a:bodyPr wrap="none" rtlCol="0">
            <a:spAutoFit/>
          </a:bodyPr>
          <a:lstStyle/>
          <a:p>
            <a:pPr algn="ctr"/>
            <a:r>
              <a:rPr lang="en-US" dirty="0" smtClean="0">
                <a:latin typeface="Gill Sans Light"/>
                <a:cs typeface="Gill Sans Light"/>
              </a:rPr>
              <a:t>Allocation</a:t>
            </a:r>
            <a:endParaRPr lang="en-US" dirty="0">
              <a:latin typeface="Gill Sans Light"/>
              <a:cs typeface="Gill Sans Light"/>
            </a:endParaRPr>
          </a:p>
        </p:txBody>
      </p:sp>
      <p:sp>
        <p:nvSpPr>
          <p:cNvPr id="170" name="Freeform 169"/>
          <p:cNvSpPr/>
          <p:nvPr/>
        </p:nvSpPr>
        <p:spPr>
          <a:xfrm>
            <a:off x="6571055" y="1973869"/>
            <a:ext cx="418258" cy="392829"/>
          </a:xfrm>
          <a:custGeom>
            <a:avLst/>
            <a:gdLst>
              <a:gd name="connsiteX0" fmla="*/ 10893 w 484691"/>
              <a:gd name="connsiteY0" fmla="*/ 199456 h 536235"/>
              <a:gd name="connsiteX1" fmla="*/ 249001 w 484691"/>
              <a:gd name="connsiteY1" fmla="*/ 1009 h 536235"/>
              <a:gd name="connsiteX2" fmla="*/ 460652 w 484691"/>
              <a:gd name="connsiteY2" fmla="*/ 133307 h 536235"/>
              <a:gd name="connsiteX3" fmla="*/ 460652 w 484691"/>
              <a:gd name="connsiteY3" fmla="*/ 371444 h 536235"/>
              <a:gd name="connsiteX4" fmla="*/ 288686 w 484691"/>
              <a:gd name="connsiteY4" fmla="*/ 530202 h 536235"/>
              <a:gd name="connsiteX5" fmla="*/ 143175 w 484691"/>
              <a:gd name="connsiteY5" fmla="*/ 477282 h 536235"/>
              <a:gd name="connsiteX6" fmla="*/ 50578 w 484691"/>
              <a:gd name="connsiteY6" fmla="*/ 239146 h 536235"/>
              <a:gd name="connsiteX7" fmla="*/ 10893 w 484691"/>
              <a:gd name="connsiteY7" fmla="*/ 199456 h 53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691" h="536235">
                <a:moveTo>
                  <a:pt x="10893" y="199456"/>
                </a:moveTo>
                <a:cubicBezTo>
                  <a:pt x="43963" y="159767"/>
                  <a:pt x="174041" y="12034"/>
                  <a:pt x="249001" y="1009"/>
                </a:cubicBezTo>
                <a:cubicBezTo>
                  <a:pt x="323961" y="-10016"/>
                  <a:pt x="425377" y="71568"/>
                  <a:pt x="460652" y="133307"/>
                </a:cubicBezTo>
                <a:cubicBezTo>
                  <a:pt x="495927" y="195046"/>
                  <a:pt x="489313" y="305295"/>
                  <a:pt x="460652" y="371444"/>
                </a:cubicBezTo>
                <a:cubicBezTo>
                  <a:pt x="431991" y="437593"/>
                  <a:pt x="341599" y="512562"/>
                  <a:pt x="288686" y="530202"/>
                </a:cubicBezTo>
                <a:cubicBezTo>
                  <a:pt x="235773" y="547842"/>
                  <a:pt x="182860" y="525791"/>
                  <a:pt x="143175" y="477282"/>
                </a:cubicBezTo>
                <a:cubicBezTo>
                  <a:pt x="103490" y="428773"/>
                  <a:pt x="72625" y="289860"/>
                  <a:pt x="50578" y="239146"/>
                </a:cubicBezTo>
                <a:cubicBezTo>
                  <a:pt x="28531" y="188432"/>
                  <a:pt x="-22177" y="239145"/>
                  <a:pt x="10893" y="199456"/>
                </a:cubicBezTo>
                <a:close/>
              </a:path>
            </a:pathLst>
          </a:custGeom>
          <a:solidFill>
            <a:srgbClr val="5266FF">
              <a:alpha val="17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69" name="Freeform 168"/>
          <p:cNvSpPr/>
          <p:nvPr/>
        </p:nvSpPr>
        <p:spPr>
          <a:xfrm rot="10800000">
            <a:off x="7019314" y="1332376"/>
            <a:ext cx="518983" cy="998827"/>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nvGrpSpPr>
          <p:cNvPr id="2" name="Group 1"/>
          <p:cNvGrpSpPr/>
          <p:nvPr/>
        </p:nvGrpSpPr>
        <p:grpSpPr>
          <a:xfrm>
            <a:off x="1398607" y="1455541"/>
            <a:ext cx="1254851" cy="854684"/>
            <a:chOff x="4038499" y="1979074"/>
            <a:chExt cx="1330052" cy="1091066"/>
          </a:xfrm>
        </p:grpSpPr>
        <p:sp>
          <p:nvSpPr>
            <p:cNvPr id="30" name="Oval 29"/>
            <p:cNvSpPr/>
            <p:nvPr/>
          </p:nvSpPr>
          <p:spPr>
            <a:xfrm>
              <a:off x="4143503" y="1989015"/>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084179" y="1979074"/>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038499" y="2761126"/>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309881" y="2452100"/>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661582" y="2926588"/>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895289" y="2455063"/>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226365" y="2761126"/>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4635405" y="1979074"/>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30" idx="4"/>
              <a:endCxn id="33" idx="0"/>
            </p:cNvCxnSpPr>
            <p:nvPr/>
          </p:nvCxnSpPr>
          <p:spPr>
            <a:xfrm flipH="1">
              <a:off x="4109592" y="2132567"/>
              <a:ext cx="105004" cy="62855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4" idx="2"/>
              <a:endCxn id="30" idx="6"/>
            </p:cNvCxnSpPr>
            <p:nvPr/>
          </p:nvCxnSpPr>
          <p:spPr>
            <a:xfrm flipH="1">
              <a:off x="4285689" y="2050850"/>
              <a:ext cx="349716" cy="994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44" idx="3"/>
              <a:endCxn id="34" idx="0"/>
            </p:cNvCxnSpPr>
            <p:nvPr/>
          </p:nvCxnSpPr>
          <p:spPr>
            <a:xfrm flipH="1">
              <a:off x="4380974" y="2101603"/>
              <a:ext cx="275254" cy="3504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38" idx="1"/>
              <a:endCxn id="34" idx="5"/>
            </p:cNvCxnSpPr>
            <p:nvPr/>
          </p:nvCxnSpPr>
          <p:spPr>
            <a:xfrm flipH="1" flipV="1">
              <a:off x="4431244" y="2574629"/>
              <a:ext cx="251161" cy="3729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8" idx="7"/>
              <a:endCxn id="39" idx="3"/>
            </p:cNvCxnSpPr>
            <p:nvPr/>
          </p:nvCxnSpPr>
          <p:spPr>
            <a:xfrm flipV="1">
              <a:off x="4782945" y="2577592"/>
              <a:ext cx="133167" cy="3700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4" idx="4"/>
              <a:endCxn id="39" idx="1"/>
            </p:cNvCxnSpPr>
            <p:nvPr/>
          </p:nvCxnSpPr>
          <p:spPr>
            <a:xfrm>
              <a:off x="4706498" y="2122626"/>
              <a:ext cx="209614" cy="35346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32" idx="4"/>
              <a:endCxn id="42" idx="1"/>
            </p:cNvCxnSpPr>
            <p:nvPr/>
          </p:nvCxnSpPr>
          <p:spPr>
            <a:xfrm>
              <a:off x="5155272" y="2122626"/>
              <a:ext cx="91916" cy="6595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39" idx="6"/>
              <a:endCxn id="32" idx="3"/>
            </p:cNvCxnSpPr>
            <p:nvPr/>
          </p:nvCxnSpPr>
          <p:spPr>
            <a:xfrm flipV="1">
              <a:off x="5037475" y="2101603"/>
              <a:ext cx="67527" cy="4252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34" idx="5"/>
              <a:endCxn id="42" idx="2"/>
            </p:cNvCxnSpPr>
            <p:nvPr/>
          </p:nvCxnSpPr>
          <p:spPr>
            <a:xfrm>
              <a:off x="4431244" y="2574629"/>
              <a:ext cx="795121" cy="2582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33" idx="7"/>
              <a:endCxn id="39" idx="3"/>
            </p:cNvCxnSpPr>
            <p:nvPr/>
          </p:nvCxnSpPr>
          <p:spPr>
            <a:xfrm flipV="1">
              <a:off x="4159862" y="2577592"/>
              <a:ext cx="756250" cy="2045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30" idx="5"/>
              <a:endCxn id="39" idx="1"/>
            </p:cNvCxnSpPr>
            <p:nvPr/>
          </p:nvCxnSpPr>
          <p:spPr>
            <a:xfrm>
              <a:off x="4264866" y="2111544"/>
              <a:ext cx="651246" cy="3645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8" name="Picture 67" descr="latex-image-1.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49813" y="1298492"/>
            <a:ext cx="108103" cy="106828"/>
          </a:xfrm>
          <a:prstGeom prst="rect">
            <a:avLst/>
          </a:prstGeom>
        </p:spPr>
      </p:pic>
      <p:pic>
        <p:nvPicPr>
          <p:cNvPr id="69" name="Picture 68" descr="latex-image-1.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61765" y="1282782"/>
            <a:ext cx="108103" cy="106828"/>
          </a:xfrm>
          <a:prstGeom prst="rect">
            <a:avLst/>
          </a:prstGeom>
        </p:spPr>
      </p:pic>
      <p:pic>
        <p:nvPicPr>
          <p:cNvPr id="70" name="Picture 69" descr="latex-image-1.pd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38957" y="2245597"/>
            <a:ext cx="123014" cy="106828"/>
          </a:xfrm>
          <a:prstGeom prst="rect">
            <a:avLst/>
          </a:prstGeom>
        </p:spPr>
      </p:pic>
      <p:sp>
        <p:nvSpPr>
          <p:cNvPr id="71" name="Down Arrow 70"/>
          <p:cNvSpPr/>
          <p:nvPr/>
        </p:nvSpPr>
        <p:spPr>
          <a:xfrm rot="16200000">
            <a:off x="2698067" y="1453686"/>
            <a:ext cx="1069080" cy="680912"/>
          </a:xfrm>
          <a:prstGeom prst="downArrow">
            <a:avLst/>
          </a:prstGeom>
          <a:solidFill>
            <a:srgbClr val="CA275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rot lat="0" lon="0" rev="16200000"/>
              </a:camera>
              <a:lightRig rig="threePt" dir="t"/>
            </a:scene3d>
          </a:bodyPr>
          <a:lstStyle/>
          <a:p>
            <a:pPr algn="ctr"/>
            <a:endParaRPr lang="en-US" dirty="0"/>
          </a:p>
        </p:txBody>
      </p:sp>
      <p:pic>
        <p:nvPicPr>
          <p:cNvPr id="3" name="Picture 2" descr="latex-image-1.pd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39616" y="1009615"/>
            <a:ext cx="1260502" cy="176044"/>
          </a:xfrm>
          <a:prstGeom prst="rect">
            <a:avLst/>
          </a:prstGeom>
        </p:spPr>
      </p:pic>
      <p:grpSp>
        <p:nvGrpSpPr>
          <p:cNvPr id="72" name="Group 71"/>
          <p:cNvGrpSpPr/>
          <p:nvPr/>
        </p:nvGrpSpPr>
        <p:grpSpPr>
          <a:xfrm>
            <a:off x="3690338" y="1428051"/>
            <a:ext cx="1155784" cy="854684"/>
            <a:chOff x="4143503" y="1979074"/>
            <a:chExt cx="1225048" cy="1091066"/>
          </a:xfrm>
        </p:grpSpPr>
        <p:sp>
          <p:nvSpPr>
            <p:cNvPr id="73" name="Oval 72"/>
            <p:cNvSpPr/>
            <p:nvPr/>
          </p:nvSpPr>
          <p:spPr>
            <a:xfrm>
              <a:off x="4143503" y="1989015"/>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5084179" y="1979074"/>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4661582" y="2926588"/>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5226365" y="2761126"/>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4635405" y="1979074"/>
              <a:ext cx="142186" cy="143552"/>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a:stCxn id="81" idx="2"/>
              <a:endCxn id="73" idx="6"/>
            </p:cNvCxnSpPr>
            <p:nvPr/>
          </p:nvCxnSpPr>
          <p:spPr>
            <a:xfrm flipH="1">
              <a:off x="4285689" y="2050850"/>
              <a:ext cx="349716" cy="994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74" idx="4"/>
              <a:endCxn id="80" idx="1"/>
            </p:cNvCxnSpPr>
            <p:nvPr/>
          </p:nvCxnSpPr>
          <p:spPr>
            <a:xfrm>
              <a:off x="5155272" y="2122626"/>
              <a:ext cx="91916" cy="65952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93" name="Picture 92" descr="latex-image-1.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42477" y="1271001"/>
            <a:ext cx="108103" cy="106828"/>
          </a:xfrm>
          <a:prstGeom prst="rect">
            <a:avLst/>
          </a:prstGeom>
        </p:spPr>
      </p:pic>
      <p:pic>
        <p:nvPicPr>
          <p:cNvPr id="94" name="Picture 93" descr="latex-image-1.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4428" y="1255292"/>
            <a:ext cx="108103" cy="106828"/>
          </a:xfrm>
          <a:prstGeom prst="rect">
            <a:avLst/>
          </a:prstGeom>
        </p:spPr>
      </p:pic>
      <p:pic>
        <p:nvPicPr>
          <p:cNvPr id="95" name="Picture 94" descr="latex-image-1.pd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31621" y="2218107"/>
            <a:ext cx="123014" cy="106828"/>
          </a:xfrm>
          <a:prstGeom prst="rect">
            <a:avLst/>
          </a:prstGeom>
        </p:spPr>
      </p:pic>
      <p:sp>
        <p:nvSpPr>
          <p:cNvPr id="128" name="Freeform 127"/>
          <p:cNvSpPr/>
          <p:nvPr/>
        </p:nvSpPr>
        <p:spPr>
          <a:xfrm rot="15705280">
            <a:off x="6299795" y="702823"/>
            <a:ext cx="595288" cy="1211862"/>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0000"/>
            </a:srgbClr>
          </a:solidFill>
          <a:ln>
            <a:solidFill>
              <a:srgbClr val="000000"/>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7" name="Down Arrow 156"/>
          <p:cNvSpPr/>
          <p:nvPr/>
        </p:nvSpPr>
        <p:spPr>
          <a:xfrm rot="16200000">
            <a:off x="4936818" y="1424311"/>
            <a:ext cx="1069080" cy="680912"/>
          </a:xfrm>
          <a:prstGeom prst="downArrow">
            <a:avLst/>
          </a:prstGeom>
          <a:solidFill>
            <a:srgbClr val="CA275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cene3d>
              <a:camera prst="orthographicFront">
                <a:rot lat="0" lon="0" rev="16200000"/>
              </a:camera>
              <a:lightRig rig="threePt" dir="t"/>
            </a:scene3d>
          </a:bodyPr>
          <a:lstStyle/>
          <a:p>
            <a:pPr algn="ctr"/>
            <a:endParaRPr lang="en-US" dirty="0"/>
          </a:p>
        </p:txBody>
      </p:sp>
      <p:sp>
        <p:nvSpPr>
          <p:cNvPr id="159" name="Oval 158"/>
          <p:cNvSpPr/>
          <p:nvPr/>
        </p:nvSpPr>
        <p:spPr>
          <a:xfrm>
            <a:off x="6207991" y="1382473"/>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7095481" y="1374686"/>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6696778" y="2116919"/>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7229628" y="1987305"/>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6672081" y="1374686"/>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4" name="Straight Connector 163"/>
          <p:cNvCxnSpPr>
            <a:stCxn id="163" idx="2"/>
            <a:endCxn id="159" idx="6"/>
          </p:cNvCxnSpPr>
          <p:nvPr/>
        </p:nvCxnSpPr>
        <p:spPr>
          <a:xfrm flipH="1">
            <a:off x="6342138" y="1430912"/>
            <a:ext cx="329943" cy="77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0" idx="4"/>
            <a:endCxn id="162" idx="1"/>
          </p:cNvCxnSpPr>
          <p:nvPr/>
        </p:nvCxnSpPr>
        <p:spPr>
          <a:xfrm>
            <a:off x="7162555" y="1487137"/>
            <a:ext cx="86719" cy="5166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66" name="Picture 165" descr="latex-image-1.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60130" y="1217636"/>
            <a:ext cx="108103" cy="106828"/>
          </a:xfrm>
          <a:prstGeom prst="rect">
            <a:avLst/>
          </a:prstGeom>
        </p:spPr>
      </p:pic>
      <p:pic>
        <p:nvPicPr>
          <p:cNvPr id="167" name="Picture 166" descr="latex-image-1.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72082" y="1201927"/>
            <a:ext cx="108103" cy="106828"/>
          </a:xfrm>
          <a:prstGeom prst="rect">
            <a:avLst/>
          </a:prstGeom>
        </p:spPr>
      </p:pic>
      <p:pic>
        <p:nvPicPr>
          <p:cNvPr id="168" name="Picture 167" descr="latex-image-1.pd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49274" y="2164742"/>
            <a:ext cx="123014" cy="106828"/>
          </a:xfrm>
          <a:prstGeom prst="rect">
            <a:avLst/>
          </a:prstGeom>
        </p:spPr>
      </p:pic>
      <p:sp>
        <p:nvSpPr>
          <p:cNvPr id="172" name="Rectangle 171"/>
          <p:cNvSpPr/>
          <p:nvPr/>
        </p:nvSpPr>
        <p:spPr>
          <a:xfrm>
            <a:off x="1166885" y="2952076"/>
            <a:ext cx="6546921" cy="1494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2460622" y="666077"/>
            <a:ext cx="3952825" cy="369332"/>
          </a:xfrm>
          <a:prstGeom prst="rect">
            <a:avLst/>
          </a:prstGeom>
          <a:noFill/>
        </p:spPr>
        <p:txBody>
          <a:bodyPr wrap="none" rtlCol="0">
            <a:spAutoFit/>
          </a:bodyPr>
          <a:lstStyle/>
          <a:p>
            <a:pPr algn="ctr"/>
            <a:r>
              <a:rPr lang="en-US" dirty="0" smtClean="0">
                <a:latin typeface="Gill Sans Light"/>
                <a:cs typeface="Gill Sans Light"/>
              </a:rPr>
              <a:t>Sample Batch + Connected Components</a:t>
            </a:r>
            <a:endParaRPr lang="en-US" dirty="0">
              <a:latin typeface="Gill Sans Light"/>
              <a:cs typeface="Gill Sans Light"/>
            </a:endParaRPr>
          </a:p>
        </p:txBody>
      </p:sp>
      <p:sp>
        <p:nvSpPr>
          <p:cNvPr id="174" name="Down Arrow 173"/>
          <p:cNvSpPr/>
          <p:nvPr/>
        </p:nvSpPr>
        <p:spPr>
          <a:xfrm>
            <a:off x="3905806" y="2598033"/>
            <a:ext cx="1069080" cy="354043"/>
          </a:xfrm>
          <a:prstGeom prst="downArrow">
            <a:avLst/>
          </a:prstGeom>
          <a:solidFill>
            <a:srgbClr val="CA275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2" name="Left Bracket 21"/>
          <p:cNvSpPr/>
          <p:nvPr/>
        </p:nvSpPr>
        <p:spPr>
          <a:xfrm rot="16200000">
            <a:off x="1582378" y="3298125"/>
            <a:ext cx="738354" cy="84970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5" name="Left Bracket 174"/>
          <p:cNvSpPr/>
          <p:nvPr/>
        </p:nvSpPr>
        <p:spPr>
          <a:xfrm rot="16200000">
            <a:off x="3028537" y="3298125"/>
            <a:ext cx="738354" cy="84970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6" name="Left Bracket 175"/>
          <p:cNvSpPr/>
          <p:nvPr/>
        </p:nvSpPr>
        <p:spPr>
          <a:xfrm rot="16200000">
            <a:off x="6358317" y="3298125"/>
            <a:ext cx="738354" cy="84970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7" name="TextBox 176"/>
          <p:cNvSpPr txBox="1"/>
          <p:nvPr/>
        </p:nvSpPr>
        <p:spPr>
          <a:xfrm>
            <a:off x="1567131" y="4058138"/>
            <a:ext cx="768848" cy="369332"/>
          </a:xfrm>
          <a:prstGeom prst="rect">
            <a:avLst/>
          </a:prstGeom>
          <a:noFill/>
        </p:spPr>
        <p:txBody>
          <a:bodyPr wrap="none" rtlCol="0">
            <a:spAutoFit/>
          </a:bodyPr>
          <a:lstStyle/>
          <a:p>
            <a:pPr algn="ctr"/>
            <a:r>
              <a:rPr lang="en-US" dirty="0" smtClean="0">
                <a:latin typeface="Gill Sans Light"/>
                <a:cs typeface="Gill Sans Light"/>
              </a:rPr>
              <a:t>Core1</a:t>
            </a:r>
            <a:endParaRPr lang="en-US" dirty="0">
              <a:latin typeface="Gill Sans Light"/>
              <a:cs typeface="Gill Sans Light"/>
            </a:endParaRPr>
          </a:p>
        </p:txBody>
      </p:sp>
      <p:sp>
        <p:nvSpPr>
          <p:cNvPr id="178" name="TextBox 177"/>
          <p:cNvSpPr txBox="1"/>
          <p:nvPr/>
        </p:nvSpPr>
        <p:spPr>
          <a:xfrm>
            <a:off x="2981224" y="4058138"/>
            <a:ext cx="832980" cy="369332"/>
          </a:xfrm>
          <a:prstGeom prst="rect">
            <a:avLst/>
          </a:prstGeom>
          <a:noFill/>
        </p:spPr>
        <p:txBody>
          <a:bodyPr wrap="none" rtlCol="0">
            <a:spAutoFit/>
          </a:bodyPr>
          <a:lstStyle/>
          <a:p>
            <a:pPr algn="ctr"/>
            <a:r>
              <a:rPr lang="en-US" dirty="0" smtClean="0">
                <a:latin typeface="Gill Sans Light"/>
                <a:cs typeface="Gill Sans Light"/>
              </a:rPr>
              <a:t>Core 2</a:t>
            </a:r>
            <a:endParaRPr lang="en-US" dirty="0">
              <a:latin typeface="Gill Sans Light"/>
              <a:cs typeface="Gill Sans Light"/>
            </a:endParaRPr>
          </a:p>
        </p:txBody>
      </p:sp>
      <p:sp>
        <p:nvSpPr>
          <p:cNvPr id="179" name="TextBox 178"/>
          <p:cNvSpPr txBox="1"/>
          <p:nvPr/>
        </p:nvSpPr>
        <p:spPr>
          <a:xfrm>
            <a:off x="6309877" y="4058138"/>
            <a:ext cx="835235" cy="369332"/>
          </a:xfrm>
          <a:prstGeom prst="rect">
            <a:avLst/>
          </a:prstGeom>
          <a:noFill/>
        </p:spPr>
        <p:txBody>
          <a:bodyPr wrap="none" rtlCol="0">
            <a:spAutoFit/>
          </a:bodyPr>
          <a:lstStyle/>
          <a:p>
            <a:pPr algn="ctr"/>
            <a:r>
              <a:rPr lang="en-US" dirty="0" smtClean="0">
                <a:latin typeface="Gill Sans Light"/>
                <a:cs typeface="Gill Sans Light"/>
              </a:rPr>
              <a:t>Core p</a:t>
            </a:r>
            <a:endParaRPr lang="en-US" dirty="0">
              <a:latin typeface="Gill Sans Light"/>
              <a:cs typeface="Gill Sans Light"/>
            </a:endParaRPr>
          </a:p>
        </p:txBody>
      </p:sp>
      <p:grpSp>
        <p:nvGrpSpPr>
          <p:cNvPr id="4" name="Group 3"/>
          <p:cNvGrpSpPr/>
          <p:nvPr/>
        </p:nvGrpSpPr>
        <p:grpSpPr>
          <a:xfrm>
            <a:off x="1621611" y="3392294"/>
            <a:ext cx="248428" cy="601064"/>
            <a:chOff x="3441910" y="4747595"/>
            <a:chExt cx="518983" cy="998827"/>
          </a:xfrm>
        </p:grpSpPr>
        <p:sp>
          <p:nvSpPr>
            <p:cNvPr id="79" name="Freeform 78"/>
            <p:cNvSpPr/>
            <p:nvPr/>
          </p:nvSpPr>
          <p:spPr>
            <a:xfrm rot="10800000">
              <a:off x="3441910" y="4747595"/>
              <a:ext cx="518983" cy="998827"/>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2" name="Oval 81"/>
            <p:cNvSpPr/>
            <p:nvPr/>
          </p:nvSpPr>
          <p:spPr>
            <a:xfrm>
              <a:off x="3567255" y="4888291"/>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3701402" y="5500910"/>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a:stCxn id="82" idx="4"/>
              <a:endCxn id="84" idx="1"/>
            </p:cNvCxnSpPr>
            <p:nvPr/>
          </p:nvCxnSpPr>
          <p:spPr>
            <a:xfrm>
              <a:off x="3634329" y="5000742"/>
              <a:ext cx="86719" cy="5166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2" name="Group 101"/>
          <p:cNvGrpSpPr/>
          <p:nvPr/>
        </p:nvGrpSpPr>
        <p:grpSpPr>
          <a:xfrm>
            <a:off x="6875545" y="3376963"/>
            <a:ext cx="197687" cy="259589"/>
            <a:chOff x="3547909" y="5315043"/>
            <a:chExt cx="412982" cy="431376"/>
          </a:xfrm>
        </p:grpSpPr>
        <p:sp>
          <p:nvSpPr>
            <p:cNvPr id="103" name="Freeform 102"/>
            <p:cNvSpPr/>
            <p:nvPr/>
          </p:nvSpPr>
          <p:spPr>
            <a:xfrm rot="10800000">
              <a:off x="3547909" y="5315043"/>
              <a:ext cx="412982" cy="431376"/>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5" name="Oval 104"/>
            <p:cNvSpPr/>
            <p:nvPr/>
          </p:nvSpPr>
          <p:spPr>
            <a:xfrm>
              <a:off x="3701402" y="5500910"/>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rot="5400000">
            <a:off x="3218179" y="3146751"/>
            <a:ext cx="248428" cy="601064"/>
            <a:chOff x="3441910" y="4747595"/>
            <a:chExt cx="518983" cy="998827"/>
          </a:xfrm>
        </p:grpSpPr>
        <p:sp>
          <p:nvSpPr>
            <p:cNvPr id="108" name="Freeform 107"/>
            <p:cNvSpPr/>
            <p:nvPr/>
          </p:nvSpPr>
          <p:spPr>
            <a:xfrm rot="10800000">
              <a:off x="3441910" y="4747595"/>
              <a:ext cx="518983" cy="998827"/>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9" name="Oval 108"/>
            <p:cNvSpPr/>
            <p:nvPr/>
          </p:nvSpPr>
          <p:spPr>
            <a:xfrm>
              <a:off x="3567255" y="4888291"/>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3701402" y="5500910"/>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a:stCxn id="109" idx="4"/>
              <a:endCxn id="110" idx="1"/>
            </p:cNvCxnSpPr>
            <p:nvPr/>
          </p:nvCxnSpPr>
          <p:spPr>
            <a:xfrm>
              <a:off x="3634329" y="5000742"/>
              <a:ext cx="86719" cy="5166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2" name="Group 111"/>
          <p:cNvGrpSpPr/>
          <p:nvPr/>
        </p:nvGrpSpPr>
        <p:grpSpPr>
          <a:xfrm>
            <a:off x="1961487" y="3548635"/>
            <a:ext cx="248428" cy="264249"/>
            <a:chOff x="3441910" y="5307301"/>
            <a:chExt cx="518983" cy="439120"/>
          </a:xfrm>
        </p:grpSpPr>
        <p:sp>
          <p:nvSpPr>
            <p:cNvPr id="113" name="Freeform 112"/>
            <p:cNvSpPr/>
            <p:nvPr/>
          </p:nvSpPr>
          <p:spPr>
            <a:xfrm rot="10800000">
              <a:off x="3441910" y="5307301"/>
              <a:ext cx="518983" cy="439120"/>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4" name="Oval 113"/>
            <p:cNvSpPr/>
            <p:nvPr/>
          </p:nvSpPr>
          <p:spPr>
            <a:xfrm>
              <a:off x="3701402" y="5500910"/>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6489640" y="3427253"/>
            <a:ext cx="344463" cy="587818"/>
            <a:chOff x="5749248" y="5065643"/>
            <a:chExt cx="672457" cy="864392"/>
          </a:xfrm>
        </p:grpSpPr>
        <p:sp>
          <p:nvSpPr>
            <p:cNvPr id="115" name="Freeform 114"/>
            <p:cNvSpPr/>
            <p:nvPr/>
          </p:nvSpPr>
          <p:spPr>
            <a:xfrm rot="10800000">
              <a:off x="5749248" y="5065643"/>
              <a:ext cx="672457" cy="864392"/>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6" name="Oval 115"/>
            <p:cNvSpPr/>
            <p:nvPr/>
          </p:nvSpPr>
          <p:spPr>
            <a:xfrm>
              <a:off x="5825417" y="5107954"/>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5959564" y="5720573"/>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8" name="Straight Connector 117"/>
            <p:cNvCxnSpPr>
              <a:stCxn id="116" idx="4"/>
              <a:endCxn id="117" idx="0"/>
            </p:cNvCxnSpPr>
            <p:nvPr/>
          </p:nvCxnSpPr>
          <p:spPr>
            <a:xfrm>
              <a:off x="5892491" y="5220405"/>
              <a:ext cx="134147" cy="5001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6134086" y="5483603"/>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2" name="Straight Connector 121"/>
            <p:cNvCxnSpPr>
              <a:stCxn id="116" idx="5"/>
              <a:endCxn id="121" idx="1"/>
            </p:cNvCxnSpPr>
            <p:nvPr/>
          </p:nvCxnSpPr>
          <p:spPr>
            <a:xfrm>
              <a:off x="5939919" y="5203937"/>
              <a:ext cx="213812" cy="2961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rot="2416064">
            <a:off x="3180954" y="3571497"/>
            <a:ext cx="553074" cy="466467"/>
            <a:chOff x="4428117" y="5987554"/>
            <a:chExt cx="587819" cy="636409"/>
          </a:xfrm>
        </p:grpSpPr>
        <p:sp>
          <p:nvSpPr>
            <p:cNvPr id="124" name="Freeform 123"/>
            <p:cNvSpPr/>
            <p:nvPr/>
          </p:nvSpPr>
          <p:spPr>
            <a:xfrm rot="14238617">
              <a:off x="4407405" y="6008266"/>
              <a:ext cx="629244" cy="587819"/>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5" name="Oval 124"/>
            <p:cNvSpPr/>
            <p:nvPr/>
          </p:nvSpPr>
          <p:spPr>
            <a:xfrm>
              <a:off x="4540676" y="6130889"/>
              <a:ext cx="68716" cy="7647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4609392" y="6547492"/>
              <a:ext cx="68716" cy="7647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a:stCxn id="125" idx="4"/>
              <a:endCxn id="126" idx="0"/>
            </p:cNvCxnSpPr>
            <p:nvPr/>
          </p:nvCxnSpPr>
          <p:spPr>
            <a:xfrm>
              <a:off x="4575035" y="6207360"/>
              <a:ext cx="68716" cy="340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9" name="Oval 128"/>
            <p:cNvSpPr/>
            <p:nvPr/>
          </p:nvSpPr>
          <p:spPr>
            <a:xfrm>
              <a:off x="4698790" y="6386344"/>
              <a:ext cx="68716" cy="7647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0" name="Straight Connector 129"/>
            <p:cNvCxnSpPr>
              <a:stCxn id="125" idx="5"/>
              <a:endCxn id="129" idx="1"/>
            </p:cNvCxnSpPr>
            <p:nvPr/>
          </p:nvCxnSpPr>
          <p:spPr>
            <a:xfrm>
              <a:off x="4599329" y="6196161"/>
              <a:ext cx="109524" cy="2013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2" name="Oval 131"/>
            <p:cNvSpPr/>
            <p:nvPr/>
          </p:nvSpPr>
          <p:spPr>
            <a:xfrm>
              <a:off x="4851190" y="6225704"/>
              <a:ext cx="68716" cy="7647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125" idx="6"/>
              <a:endCxn id="132" idx="2"/>
            </p:cNvCxnSpPr>
            <p:nvPr/>
          </p:nvCxnSpPr>
          <p:spPr>
            <a:xfrm>
              <a:off x="4609392" y="6169125"/>
              <a:ext cx="241798" cy="948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43" name="Straight Connector 142"/>
          <p:cNvCxnSpPr/>
          <p:nvPr/>
        </p:nvCxnSpPr>
        <p:spPr>
          <a:xfrm flipH="1">
            <a:off x="4711975" y="3787952"/>
            <a:ext cx="668523" cy="0"/>
          </a:xfrm>
          <a:prstGeom prst="line">
            <a:avLst/>
          </a:prstGeom>
          <a:solidFill>
            <a:schemeClr val="tx1"/>
          </a:solidFill>
          <a:ln w="5715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144" name="TextBox 143"/>
          <p:cNvSpPr txBox="1"/>
          <p:nvPr/>
        </p:nvSpPr>
        <p:spPr>
          <a:xfrm>
            <a:off x="2150497" y="4744193"/>
            <a:ext cx="4573075" cy="369332"/>
          </a:xfrm>
          <a:prstGeom prst="rect">
            <a:avLst/>
          </a:prstGeom>
          <a:noFill/>
        </p:spPr>
        <p:txBody>
          <a:bodyPr wrap="none" rtlCol="0">
            <a:spAutoFit/>
          </a:bodyPr>
          <a:lstStyle/>
          <a:p>
            <a:pPr algn="ctr"/>
            <a:r>
              <a:rPr lang="en-US" dirty="0" smtClean="0">
                <a:latin typeface="Gill Sans Light"/>
                <a:cs typeface="Gill Sans Light"/>
              </a:rPr>
              <a:t>Asynchronous and Lock-free Stochastic Updates</a:t>
            </a:r>
            <a:endParaRPr lang="en-US" dirty="0">
              <a:latin typeface="Gill Sans Light"/>
              <a:cs typeface="Gill Sans Light"/>
            </a:endParaRPr>
          </a:p>
        </p:txBody>
      </p:sp>
      <p:sp>
        <p:nvSpPr>
          <p:cNvPr id="145" name="Rectangle 144"/>
          <p:cNvSpPr/>
          <p:nvPr/>
        </p:nvSpPr>
        <p:spPr>
          <a:xfrm>
            <a:off x="1166885" y="4794936"/>
            <a:ext cx="6546921" cy="149433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Left Bracket 145"/>
          <p:cNvSpPr/>
          <p:nvPr/>
        </p:nvSpPr>
        <p:spPr>
          <a:xfrm rot="16200000">
            <a:off x="1616692" y="5140985"/>
            <a:ext cx="738354" cy="84970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7" name="Left Bracket 146"/>
          <p:cNvSpPr/>
          <p:nvPr/>
        </p:nvSpPr>
        <p:spPr>
          <a:xfrm rot="16200000">
            <a:off x="3062851" y="5140985"/>
            <a:ext cx="738354" cy="84970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8" name="Left Bracket 147"/>
          <p:cNvSpPr/>
          <p:nvPr/>
        </p:nvSpPr>
        <p:spPr>
          <a:xfrm rot="16200000">
            <a:off x="6392631" y="5140985"/>
            <a:ext cx="738354" cy="849703"/>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9" name="TextBox 148"/>
          <p:cNvSpPr txBox="1"/>
          <p:nvPr/>
        </p:nvSpPr>
        <p:spPr>
          <a:xfrm>
            <a:off x="1601445" y="5900998"/>
            <a:ext cx="768848" cy="369332"/>
          </a:xfrm>
          <a:prstGeom prst="rect">
            <a:avLst/>
          </a:prstGeom>
          <a:noFill/>
        </p:spPr>
        <p:txBody>
          <a:bodyPr wrap="none" rtlCol="0">
            <a:spAutoFit/>
          </a:bodyPr>
          <a:lstStyle/>
          <a:p>
            <a:pPr algn="ctr"/>
            <a:r>
              <a:rPr lang="en-US" dirty="0" smtClean="0">
                <a:latin typeface="Gill Sans Light"/>
                <a:cs typeface="Gill Sans Light"/>
              </a:rPr>
              <a:t>Core1</a:t>
            </a:r>
            <a:endParaRPr lang="en-US" dirty="0">
              <a:latin typeface="Gill Sans Light"/>
              <a:cs typeface="Gill Sans Light"/>
            </a:endParaRPr>
          </a:p>
        </p:txBody>
      </p:sp>
      <p:sp>
        <p:nvSpPr>
          <p:cNvPr id="150" name="TextBox 149"/>
          <p:cNvSpPr txBox="1"/>
          <p:nvPr/>
        </p:nvSpPr>
        <p:spPr>
          <a:xfrm>
            <a:off x="3015538" y="5900998"/>
            <a:ext cx="832980" cy="369332"/>
          </a:xfrm>
          <a:prstGeom prst="rect">
            <a:avLst/>
          </a:prstGeom>
          <a:noFill/>
        </p:spPr>
        <p:txBody>
          <a:bodyPr wrap="none" rtlCol="0">
            <a:spAutoFit/>
          </a:bodyPr>
          <a:lstStyle/>
          <a:p>
            <a:pPr algn="ctr"/>
            <a:r>
              <a:rPr lang="en-US" dirty="0" smtClean="0">
                <a:latin typeface="Gill Sans Light"/>
                <a:cs typeface="Gill Sans Light"/>
              </a:rPr>
              <a:t>Core 2</a:t>
            </a:r>
            <a:endParaRPr lang="en-US" dirty="0">
              <a:latin typeface="Gill Sans Light"/>
              <a:cs typeface="Gill Sans Light"/>
            </a:endParaRPr>
          </a:p>
        </p:txBody>
      </p:sp>
      <p:sp>
        <p:nvSpPr>
          <p:cNvPr id="151" name="TextBox 150"/>
          <p:cNvSpPr txBox="1"/>
          <p:nvPr/>
        </p:nvSpPr>
        <p:spPr>
          <a:xfrm>
            <a:off x="6344191" y="5900998"/>
            <a:ext cx="835235" cy="369332"/>
          </a:xfrm>
          <a:prstGeom prst="rect">
            <a:avLst/>
          </a:prstGeom>
          <a:noFill/>
        </p:spPr>
        <p:txBody>
          <a:bodyPr wrap="none" rtlCol="0">
            <a:spAutoFit/>
          </a:bodyPr>
          <a:lstStyle/>
          <a:p>
            <a:pPr algn="ctr"/>
            <a:r>
              <a:rPr lang="en-US" dirty="0" smtClean="0">
                <a:latin typeface="Gill Sans Light"/>
                <a:cs typeface="Gill Sans Light"/>
              </a:rPr>
              <a:t>Core p</a:t>
            </a:r>
            <a:endParaRPr lang="en-US" dirty="0">
              <a:latin typeface="Gill Sans Light"/>
              <a:cs typeface="Gill Sans Light"/>
            </a:endParaRPr>
          </a:p>
        </p:txBody>
      </p:sp>
      <p:grpSp>
        <p:nvGrpSpPr>
          <p:cNvPr id="152" name="Group 151"/>
          <p:cNvGrpSpPr/>
          <p:nvPr/>
        </p:nvGrpSpPr>
        <p:grpSpPr>
          <a:xfrm>
            <a:off x="1655925" y="5235154"/>
            <a:ext cx="248428" cy="601064"/>
            <a:chOff x="3441910" y="4747595"/>
            <a:chExt cx="518983" cy="998827"/>
          </a:xfrm>
        </p:grpSpPr>
        <p:sp>
          <p:nvSpPr>
            <p:cNvPr id="153" name="Freeform 152"/>
            <p:cNvSpPr/>
            <p:nvPr/>
          </p:nvSpPr>
          <p:spPr>
            <a:xfrm rot="10800000">
              <a:off x="3441910" y="4747595"/>
              <a:ext cx="518983" cy="998827"/>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4" name="Oval 153"/>
            <p:cNvSpPr/>
            <p:nvPr/>
          </p:nvSpPr>
          <p:spPr>
            <a:xfrm>
              <a:off x="3567255" y="4888291"/>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3701402" y="5500910"/>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a:stCxn id="154" idx="4"/>
              <a:endCxn id="155" idx="1"/>
            </p:cNvCxnSpPr>
            <p:nvPr/>
          </p:nvCxnSpPr>
          <p:spPr>
            <a:xfrm>
              <a:off x="3634329" y="5000742"/>
              <a:ext cx="86719" cy="5166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71" name="Group 170"/>
          <p:cNvGrpSpPr/>
          <p:nvPr/>
        </p:nvGrpSpPr>
        <p:grpSpPr>
          <a:xfrm>
            <a:off x="6909859" y="5219823"/>
            <a:ext cx="197687" cy="259589"/>
            <a:chOff x="3547909" y="5315043"/>
            <a:chExt cx="412982" cy="431376"/>
          </a:xfrm>
        </p:grpSpPr>
        <p:sp>
          <p:nvSpPr>
            <p:cNvPr id="180" name="Freeform 179"/>
            <p:cNvSpPr/>
            <p:nvPr/>
          </p:nvSpPr>
          <p:spPr>
            <a:xfrm rot="10800000">
              <a:off x="3547909" y="5315043"/>
              <a:ext cx="412982" cy="431376"/>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81" name="Oval 180"/>
            <p:cNvSpPr/>
            <p:nvPr/>
          </p:nvSpPr>
          <p:spPr>
            <a:xfrm>
              <a:off x="3701402" y="5500910"/>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2" name="Group 181"/>
          <p:cNvGrpSpPr/>
          <p:nvPr/>
        </p:nvGrpSpPr>
        <p:grpSpPr>
          <a:xfrm rot="5400000">
            <a:off x="3252493" y="4989611"/>
            <a:ext cx="248428" cy="601064"/>
            <a:chOff x="3441910" y="4747595"/>
            <a:chExt cx="518983" cy="998827"/>
          </a:xfrm>
        </p:grpSpPr>
        <p:sp>
          <p:nvSpPr>
            <p:cNvPr id="183" name="Freeform 182"/>
            <p:cNvSpPr/>
            <p:nvPr/>
          </p:nvSpPr>
          <p:spPr>
            <a:xfrm rot="10800000">
              <a:off x="3441910" y="4747595"/>
              <a:ext cx="518983" cy="998827"/>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84" name="Oval 183"/>
            <p:cNvSpPr/>
            <p:nvPr/>
          </p:nvSpPr>
          <p:spPr>
            <a:xfrm>
              <a:off x="3567255" y="4888291"/>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3701402" y="5500910"/>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6" name="Straight Connector 185"/>
            <p:cNvCxnSpPr>
              <a:stCxn id="184" idx="4"/>
              <a:endCxn id="185" idx="1"/>
            </p:cNvCxnSpPr>
            <p:nvPr/>
          </p:nvCxnSpPr>
          <p:spPr>
            <a:xfrm>
              <a:off x="3634329" y="5000742"/>
              <a:ext cx="86719" cy="51663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7" name="Group 186"/>
          <p:cNvGrpSpPr/>
          <p:nvPr/>
        </p:nvGrpSpPr>
        <p:grpSpPr>
          <a:xfrm>
            <a:off x="1995801" y="5391495"/>
            <a:ext cx="248428" cy="264249"/>
            <a:chOff x="3441910" y="5307301"/>
            <a:chExt cx="518983" cy="439120"/>
          </a:xfrm>
        </p:grpSpPr>
        <p:sp>
          <p:nvSpPr>
            <p:cNvPr id="188" name="Freeform 187"/>
            <p:cNvSpPr/>
            <p:nvPr/>
          </p:nvSpPr>
          <p:spPr>
            <a:xfrm rot="10800000">
              <a:off x="3441910" y="5307301"/>
              <a:ext cx="518983" cy="439120"/>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89" name="Oval 188"/>
            <p:cNvSpPr/>
            <p:nvPr/>
          </p:nvSpPr>
          <p:spPr>
            <a:xfrm>
              <a:off x="3701402" y="5500910"/>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6523954" y="5270113"/>
            <a:ext cx="344463" cy="587818"/>
            <a:chOff x="5749248" y="5065643"/>
            <a:chExt cx="672457" cy="864392"/>
          </a:xfrm>
        </p:grpSpPr>
        <p:sp>
          <p:nvSpPr>
            <p:cNvPr id="191" name="Freeform 190"/>
            <p:cNvSpPr/>
            <p:nvPr/>
          </p:nvSpPr>
          <p:spPr>
            <a:xfrm rot="10800000">
              <a:off x="5749248" y="5065643"/>
              <a:ext cx="672457" cy="864392"/>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92" name="Oval 191"/>
            <p:cNvSpPr/>
            <p:nvPr/>
          </p:nvSpPr>
          <p:spPr>
            <a:xfrm>
              <a:off x="5825417" y="5107954"/>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5959564" y="5720573"/>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4" name="Straight Connector 193"/>
            <p:cNvCxnSpPr>
              <a:stCxn id="192" idx="4"/>
              <a:endCxn id="193" idx="0"/>
            </p:cNvCxnSpPr>
            <p:nvPr/>
          </p:nvCxnSpPr>
          <p:spPr>
            <a:xfrm>
              <a:off x="5892491" y="5220405"/>
              <a:ext cx="134147" cy="5001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5" name="Oval 194"/>
            <p:cNvSpPr/>
            <p:nvPr/>
          </p:nvSpPr>
          <p:spPr>
            <a:xfrm>
              <a:off x="6134086" y="5483603"/>
              <a:ext cx="134147" cy="11245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6" name="Straight Connector 195"/>
            <p:cNvCxnSpPr>
              <a:stCxn id="192" idx="5"/>
              <a:endCxn id="195" idx="1"/>
            </p:cNvCxnSpPr>
            <p:nvPr/>
          </p:nvCxnSpPr>
          <p:spPr>
            <a:xfrm>
              <a:off x="5939919" y="5203937"/>
              <a:ext cx="213812" cy="2961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97" name="Group 196"/>
          <p:cNvGrpSpPr/>
          <p:nvPr/>
        </p:nvGrpSpPr>
        <p:grpSpPr>
          <a:xfrm rot="2416064">
            <a:off x="3215268" y="5414357"/>
            <a:ext cx="553074" cy="466467"/>
            <a:chOff x="4428117" y="5987554"/>
            <a:chExt cx="587819" cy="636409"/>
          </a:xfrm>
        </p:grpSpPr>
        <p:sp>
          <p:nvSpPr>
            <p:cNvPr id="198" name="Freeform 197"/>
            <p:cNvSpPr/>
            <p:nvPr/>
          </p:nvSpPr>
          <p:spPr>
            <a:xfrm rot="14238617">
              <a:off x="4407405" y="6008266"/>
              <a:ext cx="629244" cy="587819"/>
            </a:xfrm>
            <a:custGeom>
              <a:avLst/>
              <a:gdLst>
                <a:gd name="connsiteX0" fmla="*/ 100601 w 601414"/>
                <a:gd name="connsiteY0" fmla="*/ 34332 h 1363457"/>
                <a:gd name="connsiteX1" fmla="*/ 8003 w 601414"/>
                <a:gd name="connsiteY1" fmla="*/ 550294 h 1363457"/>
                <a:gd name="connsiteX2" fmla="*/ 246111 w 601414"/>
                <a:gd name="connsiteY2" fmla="*/ 1251474 h 1363457"/>
                <a:gd name="connsiteX3" fmla="*/ 576816 w 601414"/>
                <a:gd name="connsiteY3" fmla="*/ 1251474 h 1363457"/>
                <a:gd name="connsiteX4" fmla="*/ 523904 w 601414"/>
                <a:gd name="connsiteY4" fmla="*/ 179860 h 1363457"/>
                <a:gd name="connsiteX5" fmla="*/ 100601 w 601414"/>
                <a:gd name="connsiteY5" fmla="*/ 34332 h 136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414" h="1363457">
                  <a:moveTo>
                    <a:pt x="100601" y="34332"/>
                  </a:moveTo>
                  <a:cubicBezTo>
                    <a:pt x="14618" y="96071"/>
                    <a:pt x="-16249" y="347437"/>
                    <a:pt x="8003" y="550294"/>
                  </a:cubicBezTo>
                  <a:cubicBezTo>
                    <a:pt x="32255" y="753151"/>
                    <a:pt x="151309" y="1134611"/>
                    <a:pt x="246111" y="1251474"/>
                  </a:cubicBezTo>
                  <a:cubicBezTo>
                    <a:pt x="340913" y="1368337"/>
                    <a:pt x="530517" y="1430076"/>
                    <a:pt x="576816" y="1251474"/>
                  </a:cubicBezTo>
                  <a:cubicBezTo>
                    <a:pt x="623115" y="1072872"/>
                    <a:pt x="603273" y="380512"/>
                    <a:pt x="523904" y="179860"/>
                  </a:cubicBezTo>
                  <a:cubicBezTo>
                    <a:pt x="444535" y="-20792"/>
                    <a:pt x="186584" y="-27407"/>
                    <a:pt x="100601" y="34332"/>
                  </a:cubicBezTo>
                  <a:close/>
                </a:path>
              </a:pathLst>
            </a:custGeom>
            <a:solidFill>
              <a:srgbClr val="5266FF">
                <a:alpha val="16000"/>
              </a:srgbClr>
            </a:solidFill>
            <a:ln>
              <a:solidFill>
                <a:srgbClr val="000000"/>
              </a:solidFill>
            </a:ln>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99" name="Oval 198"/>
            <p:cNvSpPr/>
            <p:nvPr/>
          </p:nvSpPr>
          <p:spPr>
            <a:xfrm>
              <a:off x="4540676" y="6130889"/>
              <a:ext cx="68716" cy="7647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4609392" y="6547492"/>
              <a:ext cx="68716" cy="7647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1" name="Straight Connector 200"/>
            <p:cNvCxnSpPr>
              <a:stCxn id="199" idx="4"/>
              <a:endCxn id="200" idx="0"/>
            </p:cNvCxnSpPr>
            <p:nvPr/>
          </p:nvCxnSpPr>
          <p:spPr>
            <a:xfrm>
              <a:off x="4575035" y="6207360"/>
              <a:ext cx="68716" cy="3401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2" name="Oval 201"/>
            <p:cNvSpPr/>
            <p:nvPr/>
          </p:nvSpPr>
          <p:spPr>
            <a:xfrm>
              <a:off x="4698790" y="6386344"/>
              <a:ext cx="68716" cy="7647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3" name="Straight Connector 202"/>
            <p:cNvCxnSpPr>
              <a:stCxn id="199" idx="5"/>
              <a:endCxn id="202" idx="1"/>
            </p:cNvCxnSpPr>
            <p:nvPr/>
          </p:nvCxnSpPr>
          <p:spPr>
            <a:xfrm>
              <a:off x="4599329" y="6196161"/>
              <a:ext cx="109524" cy="2013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4" name="Oval 203"/>
            <p:cNvSpPr/>
            <p:nvPr/>
          </p:nvSpPr>
          <p:spPr>
            <a:xfrm>
              <a:off x="4851190" y="6225704"/>
              <a:ext cx="68716" cy="76471"/>
            </a:xfrm>
            <a:prstGeom prst="ellipse">
              <a:avLst/>
            </a:prstGeom>
            <a:solidFill>
              <a:srgbClr val="373659">
                <a:alpha val="44000"/>
              </a:srgbClr>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5" name="Straight Connector 204"/>
            <p:cNvCxnSpPr>
              <a:stCxn id="199" idx="6"/>
              <a:endCxn id="204" idx="2"/>
            </p:cNvCxnSpPr>
            <p:nvPr/>
          </p:nvCxnSpPr>
          <p:spPr>
            <a:xfrm>
              <a:off x="4609392" y="6169125"/>
              <a:ext cx="241798" cy="948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206" name="Straight Connector 205"/>
          <p:cNvCxnSpPr/>
          <p:nvPr/>
        </p:nvCxnSpPr>
        <p:spPr>
          <a:xfrm flipH="1">
            <a:off x="4746289" y="5630812"/>
            <a:ext cx="668523" cy="0"/>
          </a:xfrm>
          <a:prstGeom prst="line">
            <a:avLst/>
          </a:prstGeom>
          <a:solidFill>
            <a:schemeClr val="tx1"/>
          </a:solidFill>
          <a:ln w="5715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07" name="TextBox 206"/>
          <p:cNvSpPr txBox="1"/>
          <p:nvPr/>
        </p:nvSpPr>
        <p:spPr>
          <a:xfrm>
            <a:off x="1641273" y="5247472"/>
            <a:ext cx="709053" cy="477054"/>
          </a:xfrm>
          <a:prstGeom prst="rect">
            <a:avLst/>
          </a:prstGeom>
          <a:solidFill>
            <a:srgbClr val="373659">
              <a:alpha val="80000"/>
            </a:srgbClr>
          </a:solidFill>
        </p:spPr>
        <p:txBody>
          <a:bodyPr wrap="square" rtlCol="0">
            <a:spAutoFit/>
          </a:bodyPr>
          <a:lstStyle/>
          <a:p>
            <a:pPr algn="ctr"/>
            <a:r>
              <a:rPr lang="en-US" sz="2500" b="1" dirty="0" smtClean="0">
                <a:solidFill>
                  <a:schemeClr val="bg1"/>
                </a:solidFill>
                <a:latin typeface="Gill Sans Light"/>
                <a:cs typeface="Gill Sans Light"/>
              </a:rPr>
              <a:t>SU</a:t>
            </a:r>
          </a:p>
        </p:txBody>
      </p:sp>
      <p:sp>
        <p:nvSpPr>
          <p:cNvPr id="208" name="TextBox 207"/>
          <p:cNvSpPr txBox="1"/>
          <p:nvPr/>
        </p:nvSpPr>
        <p:spPr>
          <a:xfrm>
            <a:off x="3088983" y="5247472"/>
            <a:ext cx="709053" cy="477054"/>
          </a:xfrm>
          <a:prstGeom prst="rect">
            <a:avLst/>
          </a:prstGeom>
          <a:solidFill>
            <a:srgbClr val="373659">
              <a:alpha val="80000"/>
            </a:srgbClr>
          </a:solidFill>
        </p:spPr>
        <p:txBody>
          <a:bodyPr wrap="square" rtlCol="0">
            <a:spAutoFit/>
          </a:bodyPr>
          <a:lstStyle/>
          <a:p>
            <a:pPr algn="ctr"/>
            <a:r>
              <a:rPr lang="en-US" sz="2500" b="1" dirty="0" smtClean="0">
                <a:solidFill>
                  <a:schemeClr val="bg1"/>
                </a:solidFill>
                <a:latin typeface="Gill Sans Light"/>
                <a:cs typeface="Gill Sans Light"/>
              </a:rPr>
              <a:t>SU</a:t>
            </a:r>
          </a:p>
        </p:txBody>
      </p:sp>
      <p:sp>
        <p:nvSpPr>
          <p:cNvPr id="209" name="TextBox 208"/>
          <p:cNvSpPr txBox="1"/>
          <p:nvPr/>
        </p:nvSpPr>
        <p:spPr>
          <a:xfrm>
            <a:off x="6425658" y="5247472"/>
            <a:ext cx="709053" cy="477054"/>
          </a:xfrm>
          <a:prstGeom prst="rect">
            <a:avLst/>
          </a:prstGeom>
          <a:solidFill>
            <a:srgbClr val="373659">
              <a:alpha val="80000"/>
            </a:srgbClr>
          </a:solidFill>
        </p:spPr>
        <p:txBody>
          <a:bodyPr wrap="square" rtlCol="0">
            <a:spAutoFit/>
          </a:bodyPr>
          <a:lstStyle/>
          <a:p>
            <a:pPr algn="ctr"/>
            <a:r>
              <a:rPr lang="en-US" sz="2500" b="1" dirty="0" smtClean="0">
                <a:solidFill>
                  <a:schemeClr val="bg1"/>
                </a:solidFill>
                <a:latin typeface="Gill Sans Light"/>
                <a:cs typeface="Gill Sans Light"/>
              </a:rPr>
              <a:t>SU</a:t>
            </a:r>
          </a:p>
        </p:txBody>
      </p:sp>
      <p:sp>
        <p:nvSpPr>
          <p:cNvPr id="210" name="Down Arrow 209"/>
          <p:cNvSpPr/>
          <p:nvPr/>
        </p:nvSpPr>
        <p:spPr>
          <a:xfrm>
            <a:off x="3905806" y="4440893"/>
            <a:ext cx="1069080" cy="354043"/>
          </a:xfrm>
          <a:prstGeom prst="downArrow">
            <a:avLst/>
          </a:prstGeom>
          <a:solidFill>
            <a:srgbClr val="CA275B"/>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1" name="Rectangle 210"/>
          <p:cNvSpPr/>
          <p:nvPr/>
        </p:nvSpPr>
        <p:spPr>
          <a:xfrm>
            <a:off x="1166886" y="6289272"/>
            <a:ext cx="6546920" cy="254214"/>
          </a:xfrm>
          <a:prstGeom prst="rect">
            <a:avLst/>
          </a:prstGeom>
          <a:solidFill>
            <a:srgbClr val="CA275B">
              <a:alpha val="14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ill Sans Light"/>
                <a:cs typeface="Gill Sans Light"/>
              </a:rPr>
              <a:t>Wait for Everyone to Finish</a:t>
            </a:r>
            <a:endParaRPr lang="en-US" dirty="0">
              <a:solidFill>
                <a:schemeClr val="tx1"/>
              </a:solidFill>
              <a:latin typeface="Gill Sans Light"/>
              <a:cs typeface="Gill Sans Light"/>
            </a:endParaRPr>
          </a:p>
        </p:txBody>
      </p:sp>
      <p:cxnSp>
        <p:nvCxnSpPr>
          <p:cNvPr id="212" name="Elbow Connector 211"/>
          <p:cNvCxnSpPr>
            <a:stCxn id="211" idx="2"/>
            <a:endCxn id="19" idx="0"/>
          </p:cNvCxnSpPr>
          <p:nvPr/>
        </p:nvCxnSpPr>
        <p:spPr>
          <a:xfrm rot="5400000" flipH="1">
            <a:off x="1501641" y="3604782"/>
            <a:ext cx="5877409" cy="12700"/>
          </a:xfrm>
          <a:prstGeom prst="bentConnector5">
            <a:avLst>
              <a:gd name="adj1" fmla="val -3889"/>
              <a:gd name="adj2" fmla="val -29397969"/>
              <a:gd name="adj3" fmla="val 107389"/>
            </a:avLst>
          </a:prstGeom>
          <a:ln w="381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13" name="TextBox 212"/>
          <p:cNvSpPr txBox="1"/>
          <p:nvPr/>
        </p:nvSpPr>
        <p:spPr>
          <a:xfrm>
            <a:off x="2824253" y="1595449"/>
            <a:ext cx="779505" cy="353943"/>
          </a:xfrm>
          <a:prstGeom prst="rect">
            <a:avLst/>
          </a:prstGeom>
          <a:noFill/>
        </p:spPr>
        <p:txBody>
          <a:bodyPr wrap="none" rtlCol="0">
            <a:spAutoFit/>
          </a:bodyPr>
          <a:lstStyle/>
          <a:p>
            <a:pPr algn="ctr"/>
            <a:r>
              <a:rPr lang="en-US" sz="1700" dirty="0" smtClean="0">
                <a:solidFill>
                  <a:schemeClr val="bg1"/>
                </a:solidFill>
                <a:latin typeface="Gill Sans Light"/>
                <a:cs typeface="Gill Sans Light"/>
              </a:rPr>
              <a:t>sample</a:t>
            </a:r>
            <a:endParaRPr lang="en-US" sz="1700" dirty="0">
              <a:solidFill>
                <a:schemeClr val="bg1"/>
              </a:solidFill>
              <a:latin typeface="Gill Sans Light"/>
              <a:cs typeface="Gill Sans Light"/>
            </a:endParaRPr>
          </a:p>
        </p:txBody>
      </p:sp>
      <p:sp>
        <p:nvSpPr>
          <p:cNvPr id="214" name="TextBox 213"/>
          <p:cNvSpPr txBox="1"/>
          <p:nvPr/>
        </p:nvSpPr>
        <p:spPr>
          <a:xfrm>
            <a:off x="5139333" y="1559311"/>
            <a:ext cx="580871" cy="353943"/>
          </a:xfrm>
          <a:prstGeom prst="rect">
            <a:avLst/>
          </a:prstGeom>
          <a:noFill/>
        </p:spPr>
        <p:txBody>
          <a:bodyPr wrap="none" rtlCol="0">
            <a:spAutoFit/>
          </a:bodyPr>
          <a:lstStyle/>
          <a:p>
            <a:pPr algn="ctr"/>
            <a:r>
              <a:rPr lang="en-US" sz="1700" dirty="0" smtClean="0">
                <a:solidFill>
                  <a:schemeClr val="bg1"/>
                </a:solidFill>
                <a:latin typeface="Gill Sans Light"/>
                <a:cs typeface="Gill Sans Light"/>
              </a:rPr>
              <a:t>C.C.</a:t>
            </a:r>
            <a:endParaRPr lang="en-US" sz="1700" dirty="0">
              <a:solidFill>
                <a:schemeClr val="bg1"/>
              </a:solidFill>
              <a:latin typeface="Gill Sans Light"/>
              <a:cs typeface="Gill Sans Light"/>
            </a:endParaRPr>
          </a:p>
        </p:txBody>
      </p:sp>
      <p:sp>
        <p:nvSpPr>
          <p:cNvPr id="158" name="TextBox 157"/>
          <p:cNvSpPr txBox="1"/>
          <p:nvPr/>
        </p:nvSpPr>
        <p:spPr>
          <a:xfrm>
            <a:off x="126960" y="1363623"/>
            <a:ext cx="885842" cy="369332"/>
          </a:xfrm>
          <a:prstGeom prst="rect">
            <a:avLst/>
          </a:prstGeom>
          <a:noFill/>
        </p:spPr>
        <p:txBody>
          <a:bodyPr wrap="none" rtlCol="0">
            <a:spAutoFit/>
          </a:bodyPr>
          <a:lstStyle/>
          <a:p>
            <a:pPr algn="ctr"/>
            <a:r>
              <a:rPr lang="en-US" dirty="0" smtClean="0">
                <a:latin typeface="Gill Sans Light"/>
                <a:cs typeface="Gill Sans Light"/>
              </a:rPr>
              <a:t>Phase 1</a:t>
            </a:r>
            <a:endParaRPr lang="en-US" dirty="0">
              <a:latin typeface="Gill Sans Light"/>
              <a:cs typeface="Gill Sans Light"/>
            </a:endParaRPr>
          </a:p>
        </p:txBody>
      </p:sp>
      <p:sp>
        <p:nvSpPr>
          <p:cNvPr id="215" name="TextBox 214"/>
          <p:cNvSpPr txBox="1"/>
          <p:nvPr/>
        </p:nvSpPr>
        <p:spPr>
          <a:xfrm>
            <a:off x="102953" y="3342149"/>
            <a:ext cx="933857" cy="369332"/>
          </a:xfrm>
          <a:prstGeom prst="rect">
            <a:avLst/>
          </a:prstGeom>
          <a:noFill/>
        </p:spPr>
        <p:txBody>
          <a:bodyPr wrap="none" rtlCol="0">
            <a:spAutoFit/>
          </a:bodyPr>
          <a:lstStyle/>
          <a:p>
            <a:pPr algn="ctr"/>
            <a:r>
              <a:rPr lang="en-US" dirty="0" smtClean="0">
                <a:latin typeface="Gill Sans Light"/>
                <a:cs typeface="Gill Sans Light"/>
              </a:rPr>
              <a:t>Phase 1I</a:t>
            </a:r>
            <a:endParaRPr lang="en-US" dirty="0">
              <a:latin typeface="Gill Sans Light"/>
              <a:cs typeface="Gill Sans Light"/>
            </a:endParaRPr>
          </a:p>
        </p:txBody>
      </p:sp>
      <p:sp>
        <p:nvSpPr>
          <p:cNvPr id="216" name="TextBox 215"/>
          <p:cNvSpPr txBox="1"/>
          <p:nvPr/>
        </p:nvSpPr>
        <p:spPr>
          <a:xfrm>
            <a:off x="136654" y="5238299"/>
            <a:ext cx="914471" cy="369332"/>
          </a:xfrm>
          <a:prstGeom prst="rect">
            <a:avLst/>
          </a:prstGeom>
          <a:noFill/>
        </p:spPr>
        <p:txBody>
          <a:bodyPr wrap="none" rtlCol="0">
            <a:spAutoFit/>
          </a:bodyPr>
          <a:lstStyle/>
          <a:p>
            <a:pPr algn="ctr"/>
            <a:r>
              <a:rPr lang="en-US" dirty="0" smtClean="0">
                <a:latin typeface="Gill Sans Light"/>
                <a:cs typeface="Gill Sans Light"/>
              </a:rPr>
              <a:t>Phase III</a:t>
            </a:r>
            <a:endParaRPr lang="en-US" dirty="0">
              <a:latin typeface="Gill Sans Light"/>
              <a:cs typeface="Gill Sans Light"/>
            </a:endParaRPr>
          </a:p>
        </p:txBody>
      </p:sp>
    </p:spTree>
    <p:extLst>
      <p:ext uri="{BB962C8B-B14F-4D97-AF65-F5344CB8AC3E}">
        <p14:creationId xmlns:p14="http://schemas.microsoft.com/office/powerpoint/2010/main" val="12538810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500" dirty="0" smtClean="0">
                <a:solidFill>
                  <a:srgbClr val="000000"/>
                </a:solidFill>
                <a:latin typeface="Gill Sans Light"/>
                <a:cs typeface="Gill Sans Light"/>
              </a:rPr>
              <a:t>Open Problems</a:t>
            </a:r>
            <a:endParaRPr lang="en-US" sz="4500" dirty="0">
              <a:solidFill>
                <a:srgbClr val="000000"/>
              </a:solidFill>
              <a:latin typeface="Gill Sans Light"/>
              <a:cs typeface="Gill Sans Light"/>
            </a:endParaRPr>
          </a:p>
        </p:txBody>
      </p:sp>
      <p:sp>
        <p:nvSpPr>
          <p:cNvPr id="3" name="Rectangle 2"/>
          <p:cNvSpPr/>
          <p:nvPr/>
        </p:nvSpPr>
        <p:spPr>
          <a:xfrm>
            <a:off x="37480" y="1324499"/>
            <a:ext cx="9106520" cy="4047262"/>
          </a:xfrm>
          <a:prstGeom prst="rect">
            <a:avLst/>
          </a:prstGeom>
        </p:spPr>
        <p:txBody>
          <a:bodyPr wrap="square">
            <a:spAutoFit/>
          </a:bodyPr>
          <a:lstStyle/>
          <a:p>
            <a:endParaRPr lang="en-US" sz="500" b="1" dirty="0" smtClean="0">
              <a:latin typeface="Gill Sans Light"/>
              <a:cs typeface="Gill Sans Light"/>
            </a:endParaRPr>
          </a:p>
          <a:p>
            <a:r>
              <a:rPr lang="en-US" sz="2100" dirty="0" smtClean="0">
                <a:latin typeface="Gill Sans Light"/>
                <a:cs typeface="Gill Sans Light"/>
              </a:rPr>
              <a:t>Assumptions:</a:t>
            </a:r>
          </a:p>
          <a:p>
            <a:endParaRPr lang="en-US" sz="2100" dirty="0" smtClean="0">
              <a:latin typeface="Gill Sans Light"/>
              <a:cs typeface="Gill Sans Light"/>
            </a:endParaRPr>
          </a:p>
          <a:p>
            <a:endParaRPr lang="en-US" sz="2100" dirty="0">
              <a:latin typeface="Gill Sans Light"/>
              <a:cs typeface="Gill Sans Light"/>
            </a:endParaRPr>
          </a:p>
          <a:p>
            <a:endParaRPr lang="en-US" sz="2100" dirty="0" smtClean="0">
              <a:latin typeface="Gill Sans Light"/>
              <a:cs typeface="Gill Sans Light"/>
            </a:endParaRPr>
          </a:p>
          <a:p>
            <a:endParaRPr lang="en-US" sz="2400" b="1" dirty="0" smtClean="0">
              <a:latin typeface="Gill Sans Light"/>
              <a:cs typeface="Gill Sans Light"/>
            </a:endParaRPr>
          </a:p>
          <a:p>
            <a:pPr marL="342900" indent="-342900">
              <a:buFontTx/>
              <a:buChar char="-"/>
            </a:pPr>
            <a:endParaRPr lang="en-US" sz="2400" b="1" dirty="0" smtClean="0">
              <a:latin typeface="Gill Sans Light"/>
              <a:cs typeface="Gill Sans Light"/>
            </a:endParaRPr>
          </a:p>
          <a:p>
            <a:pPr marL="342900" indent="-342900">
              <a:buFontTx/>
              <a:buChar char="-"/>
            </a:pPr>
            <a:endParaRPr lang="en-US" sz="2400" b="1" dirty="0" smtClean="0">
              <a:latin typeface="Gill Sans Light"/>
              <a:cs typeface="Gill Sans Light"/>
            </a:endParaRPr>
          </a:p>
          <a:p>
            <a:endParaRPr lang="en-US" sz="2400" b="1" dirty="0" smtClean="0">
              <a:latin typeface="Gill Sans Light"/>
              <a:cs typeface="Gill Sans Light"/>
            </a:endParaRPr>
          </a:p>
          <a:p>
            <a:endParaRPr lang="en-US" sz="2400" b="1" dirty="0">
              <a:latin typeface="Gill Sans Light"/>
              <a:cs typeface="Gill Sans Light"/>
            </a:endParaRPr>
          </a:p>
          <a:p>
            <a:endParaRPr lang="en-US" sz="2400" b="1" dirty="0">
              <a:latin typeface="Gill Sans Light"/>
              <a:cs typeface="Gill Sans Light"/>
            </a:endParaRPr>
          </a:p>
          <a:p>
            <a:pPr marL="342900" indent="-342900">
              <a:buFontTx/>
              <a:buChar char="-"/>
            </a:pPr>
            <a:endParaRPr lang="en-US" sz="2400" b="1" dirty="0" smtClean="0">
              <a:latin typeface="Gill Sans Light"/>
              <a:cs typeface="Gill Sans Light"/>
            </a:endParaRPr>
          </a:p>
        </p:txBody>
      </p:sp>
      <p:sp>
        <p:nvSpPr>
          <p:cNvPr id="8" name="Rectangle 7"/>
          <p:cNvSpPr/>
          <p:nvPr/>
        </p:nvSpPr>
        <p:spPr>
          <a:xfrm>
            <a:off x="1775221" y="1422191"/>
            <a:ext cx="5593559" cy="446276"/>
          </a:xfrm>
          <a:prstGeom prst="rect">
            <a:avLst/>
          </a:prstGeom>
          <a:solidFill>
            <a:srgbClr val="CECCFD"/>
          </a:solidFill>
          <a:effectLst>
            <a:outerShdw blurRad="50800" dist="38100" dir="2700000" algn="tl" rotWithShape="0">
              <a:prstClr val="black">
                <a:alpha val="40000"/>
              </a:prstClr>
            </a:outerShdw>
          </a:effectLst>
        </p:spPr>
        <p:txBody>
          <a:bodyPr wrap="square">
            <a:spAutoFit/>
          </a:bodyPr>
          <a:lstStyle/>
          <a:p>
            <a:pPr algn="ctr"/>
            <a:r>
              <a:rPr lang="en-US" sz="2300" dirty="0" err="1" smtClean="0">
                <a:latin typeface="Gill Sans Light"/>
                <a:cs typeface="Gill Sans Light"/>
              </a:rPr>
              <a:t>Sparsity</a:t>
            </a:r>
            <a:r>
              <a:rPr lang="en-US" sz="2300" dirty="0" smtClean="0">
                <a:latin typeface="Gill Sans Light"/>
                <a:cs typeface="Gill Sans Light"/>
              </a:rPr>
              <a:t> is Key</a:t>
            </a:r>
          </a:p>
        </p:txBody>
      </p:sp>
      <p:sp>
        <p:nvSpPr>
          <p:cNvPr id="10" name="TextBox 9"/>
          <p:cNvSpPr txBox="1"/>
          <p:nvPr/>
        </p:nvSpPr>
        <p:spPr>
          <a:xfrm>
            <a:off x="-12610" y="2884945"/>
            <a:ext cx="9156610" cy="830997"/>
          </a:xfrm>
          <a:prstGeom prst="rect">
            <a:avLst/>
          </a:prstGeom>
          <a:solidFill>
            <a:srgbClr val="323E9D"/>
          </a:solidFill>
          <a:effectLst>
            <a:outerShdw blurRad="50800" dist="38100" dir="2700000" algn="tl" rotWithShape="0">
              <a:prstClr val="black">
                <a:alpha val="40000"/>
              </a:prstClr>
            </a:outerShdw>
          </a:effectLst>
        </p:spPr>
        <p:txBody>
          <a:bodyPr wrap="square" rtlCol="0">
            <a:spAutoFit/>
          </a:bodyPr>
          <a:lstStyle/>
          <a:p>
            <a:pPr algn="ctr"/>
            <a:r>
              <a:rPr lang="en-US" sz="2400" dirty="0" smtClean="0">
                <a:solidFill>
                  <a:srgbClr val="FFFFFF"/>
                </a:solidFill>
                <a:latin typeface="Gill Sans Light"/>
                <a:cs typeface="Gill Sans Light"/>
              </a:rPr>
              <a:t>maybe…</a:t>
            </a:r>
          </a:p>
          <a:p>
            <a:pPr algn="ctr"/>
            <a:r>
              <a:rPr lang="en-US" sz="2400" dirty="0" smtClean="0">
                <a:solidFill>
                  <a:srgbClr val="FFFFFF"/>
                </a:solidFill>
                <a:latin typeface="Gill Sans Light"/>
                <a:cs typeface="Gill Sans Light"/>
              </a:rPr>
              <a:t>Run HW updates on Dense and CYCLADES on sparse?</a:t>
            </a:r>
            <a:endParaRPr lang="en-US" sz="2400" b="1" dirty="0" smtClean="0">
              <a:solidFill>
                <a:srgbClr val="FFFFFF"/>
              </a:solidFill>
              <a:latin typeface="Gill Sans Light"/>
              <a:cs typeface="Gill Sans Light"/>
            </a:endParaRPr>
          </a:p>
        </p:txBody>
      </p:sp>
      <p:sp>
        <p:nvSpPr>
          <p:cNvPr id="13" name="Rounded Rectangle 12"/>
          <p:cNvSpPr/>
          <p:nvPr/>
        </p:nvSpPr>
        <p:spPr>
          <a:xfrm>
            <a:off x="2638200" y="4084306"/>
            <a:ext cx="3963747" cy="1109482"/>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rgbClr val="FFFFFF"/>
                </a:solidFill>
                <a:latin typeface="Gill Sans Light"/>
                <a:cs typeface="Gill Sans Light"/>
              </a:rPr>
              <a:t>O.P. : </a:t>
            </a:r>
          </a:p>
          <a:p>
            <a:pPr algn="ctr"/>
            <a:r>
              <a:rPr lang="en-US" sz="2400" dirty="0" smtClean="0">
                <a:solidFill>
                  <a:srgbClr val="FFFFFF"/>
                </a:solidFill>
                <a:latin typeface="Gill Sans Light"/>
                <a:cs typeface="Gill Sans Light"/>
              </a:rPr>
              <a:t>Data </a:t>
            </a:r>
            <a:r>
              <a:rPr lang="en-US" sz="2400" dirty="0" err="1" smtClean="0">
                <a:solidFill>
                  <a:srgbClr val="FFFFFF"/>
                </a:solidFill>
                <a:latin typeface="Gill Sans Light"/>
                <a:cs typeface="Gill Sans Light"/>
              </a:rPr>
              <a:t>sparsification</a:t>
            </a:r>
            <a:r>
              <a:rPr lang="en-US" sz="2400" dirty="0" smtClean="0">
                <a:solidFill>
                  <a:srgbClr val="FFFFFF"/>
                </a:solidFill>
                <a:latin typeface="Gill Sans Light"/>
                <a:cs typeface="Gill Sans Light"/>
              </a:rPr>
              <a:t> </a:t>
            </a:r>
          </a:p>
          <a:p>
            <a:pPr algn="ctr"/>
            <a:r>
              <a:rPr lang="en-US" sz="2400" dirty="0" smtClean="0">
                <a:solidFill>
                  <a:srgbClr val="FFFFFF"/>
                </a:solidFill>
                <a:latin typeface="Gill Sans Light"/>
                <a:cs typeface="Gill Sans Light"/>
              </a:rPr>
              <a:t>for f(&lt;</a:t>
            </a:r>
            <a:r>
              <a:rPr lang="en-US" sz="2400" dirty="0" err="1" smtClean="0">
                <a:solidFill>
                  <a:srgbClr val="FFFFFF"/>
                </a:solidFill>
                <a:latin typeface="Gill Sans Light"/>
                <a:cs typeface="Gill Sans Light"/>
              </a:rPr>
              <a:t>a,x</a:t>
            </a:r>
            <a:r>
              <a:rPr lang="en-US" sz="2400" dirty="0" smtClean="0">
                <a:solidFill>
                  <a:srgbClr val="FFFFFF"/>
                </a:solidFill>
                <a:latin typeface="Gill Sans Light"/>
                <a:cs typeface="Gill Sans Light"/>
              </a:rPr>
              <a:t>&gt;) problems?</a:t>
            </a:r>
            <a:endParaRPr lang="en-US" sz="2400" i="1" dirty="0">
              <a:solidFill>
                <a:srgbClr val="FFFFFF"/>
              </a:solidFill>
              <a:latin typeface="Gill Sans Light"/>
              <a:cs typeface="Gill Sans Light"/>
            </a:endParaRPr>
          </a:p>
        </p:txBody>
      </p:sp>
      <p:sp>
        <p:nvSpPr>
          <p:cNvPr id="15" name="Rounded Rectangle 14"/>
          <p:cNvSpPr/>
          <p:nvPr/>
        </p:nvSpPr>
        <p:spPr>
          <a:xfrm>
            <a:off x="2257624" y="1971275"/>
            <a:ext cx="4628752"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rgbClr val="FFFFFF"/>
                </a:solidFill>
                <a:latin typeface="Gill Sans Light"/>
                <a:cs typeface="Gill Sans Light"/>
              </a:rPr>
              <a:t>O.P. : </a:t>
            </a:r>
          </a:p>
          <a:p>
            <a:pPr algn="ctr"/>
            <a:r>
              <a:rPr lang="en-US" sz="2400" dirty="0" smtClean="0">
                <a:solidFill>
                  <a:srgbClr val="FFFFFF"/>
                </a:solidFill>
                <a:latin typeface="Gill Sans Light"/>
                <a:cs typeface="Gill Sans Light"/>
              </a:rPr>
              <a:t>Can Cyclades handle Dense Data?</a:t>
            </a:r>
            <a:endParaRPr lang="en-US" sz="2400" i="1" dirty="0">
              <a:solidFill>
                <a:srgbClr val="FFFFFF"/>
              </a:solidFill>
              <a:latin typeface="Gill Sans Light"/>
              <a:cs typeface="Gill Sans Light"/>
            </a:endParaRPr>
          </a:p>
        </p:txBody>
      </p:sp>
      <p:sp>
        <p:nvSpPr>
          <p:cNvPr id="11" name="Rectangle 10"/>
          <p:cNvSpPr/>
          <p:nvPr/>
        </p:nvSpPr>
        <p:spPr>
          <a:xfrm>
            <a:off x="1775221" y="5392561"/>
            <a:ext cx="5593559" cy="1154162"/>
          </a:xfrm>
          <a:prstGeom prst="rect">
            <a:avLst/>
          </a:prstGeom>
          <a:solidFill>
            <a:srgbClr val="CECCFD"/>
          </a:solidFill>
          <a:effectLst>
            <a:outerShdw blurRad="50800" dist="38100" dir="2700000" algn="tl" rotWithShape="0">
              <a:prstClr val="black">
                <a:alpha val="40000"/>
              </a:prstClr>
            </a:outerShdw>
          </a:effectLst>
        </p:spPr>
        <p:txBody>
          <a:bodyPr wrap="square">
            <a:spAutoFit/>
          </a:bodyPr>
          <a:lstStyle/>
          <a:p>
            <a:pPr algn="ctr"/>
            <a:endParaRPr lang="en-US" sz="2300" dirty="0" smtClean="0">
              <a:latin typeface="Gill Sans Light"/>
              <a:cs typeface="Gill Sans Light"/>
            </a:endParaRPr>
          </a:p>
          <a:p>
            <a:pPr algn="ctr"/>
            <a:r>
              <a:rPr lang="en-US" sz="2300" dirty="0" smtClean="0">
                <a:latin typeface="Gill Sans Light"/>
                <a:cs typeface="Gill Sans Light"/>
              </a:rPr>
              <a:t>Cyclades beyond </a:t>
            </a:r>
            <a:r>
              <a:rPr lang="en-US" sz="2300" dirty="0" err="1" smtClean="0">
                <a:latin typeface="Gill Sans Light"/>
                <a:cs typeface="Gill Sans Light"/>
              </a:rPr>
              <a:t>Sparsity</a:t>
            </a:r>
            <a:r>
              <a:rPr lang="en-US" sz="2300" dirty="0" smtClean="0">
                <a:latin typeface="Gill Sans Light"/>
                <a:cs typeface="Gill Sans Light"/>
              </a:rPr>
              <a:t>?</a:t>
            </a:r>
          </a:p>
          <a:p>
            <a:pPr algn="ctr"/>
            <a:endParaRPr lang="en-US" sz="2300" dirty="0" smtClean="0">
              <a:latin typeface="Gill Sans Light"/>
              <a:cs typeface="Gill Sans Light"/>
            </a:endParaRPr>
          </a:p>
        </p:txBody>
      </p:sp>
    </p:spTree>
    <p:extLst>
      <p:ext uri="{BB962C8B-B14F-4D97-AF65-F5344CB8AC3E}">
        <p14:creationId xmlns:p14="http://schemas.microsoft.com/office/powerpoint/2010/main" val="3616401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ppt_x</p:attrName>
                                        </p:attrNameLst>
                                      </p:cBhvr>
                                      <p:tavLst>
                                        <p:tav tm="0">
                                          <p:val>
                                            <p:strVal val="#ppt_x-#ppt_w*1.125000"/>
                                          </p:val>
                                        </p:tav>
                                        <p:tav tm="100000">
                                          <p:val>
                                            <p:strVal val="#ppt_x"/>
                                          </p:val>
                                        </p:tav>
                                      </p:tavLst>
                                    </p:anim>
                                    <p:animEffect transition="in" filter="wipe(righ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5"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500" dirty="0">
                <a:solidFill>
                  <a:srgbClr val="000000"/>
                </a:solidFill>
                <a:latin typeface="Gill Sans Light"/>
                <a:cs typeface="Gill Sans Light"/>
              </a:rPr>
              <a:t>Open </a:t>
            </a:r>
            <a:r>
              <a:rPr lang="en-US" sz="4500" dirty="0" smtClean="0">
                <a:solidFill>
                  <a:srgbClr val="000000"/>
                </a:solidFill>
                <a:latin typeface="Gill Sans Light"/>
                <a:cs typeface="Gill Sans Light"/>
              </a:rPr>
              <a:t>Problems</a:t>
            </a:r>
            <a:endParaRPr lang="en-US" sz="4500" dirty="0">
              <a:solidFill>
                <a:srgbClr val="000000"/>
              </a:solidFill>
              <a:latin typeface="Gill Sans Light"/>
              <a:cs typeface="Gill Sans Light"/>
            </a:endParaRPr>
          </a:p>
        </p:txBody>
      </p:sp>
      <p:pic>
        <p:nvPicPr>
          <p:cNvPr id="11" name="Picture 10"/>
          <p:cNvPicPr>
            <a:picLocks noChangeAspect="1"/>
          </p:cNvPicPr>
          <p:nvPr/>
        </p:nvPicPr>
        <p:blipFill>
          <a:blip r:embed="rId3"/>
          <a:stretch>
            <a:fillRect/>
          </a:stretch>
        </p:blipFill>
        <p:spPr>
          <a:xfrm>
            <a:off x="3627031" y="1825464"/>
            <a:ext cx="5146153" cy="3520697"/>
          </a:xfrm>
          <a:prstGeom prst="rect">
            <a:avLst/>
          </a:prstGeom>
        </p:spPr>
      </p:pic>
      <p:pic>
        <p:nvPicPr>
          <p:cNvPr id="14" name="Picture 13"/>
          <p:cNvPicPr>
            <a:picLocks noChangeAspect="1"/>
          </p:cNvPicPr>
          <p:nvPr/>
        </p:nvPicPr>
        <p:blipFill rotWithShape="1">
          <a:blip r:embed="rId3"/>
          <a:srcRect l="52784" t="29048" r="-610" b="53876"/>
          <a:stretch/>
        </p:blipFill>
        <p:spPr>
          <a:xfrm>
            <a:off x="6340393" y="2853076"/>
            <a:ext cx="2461225" cy="601224"/>
          </a:xfrm>
          <a:prstGeom prst="rect">
            <a:avLst/>
          </a:prstGeom>
        </p:spPr>
      </p:pic>
      <p:sp>
        <p:nvSpPr>
          <p:cNvPr id="16" name="Rectangle 15"/>
          <p:cNvSpPr/>
          <p:nvPr/>
        </p:nvSpPr>
        <p:spPr>
          <a:xfrm>
            <a:off x="37480" y="1324499"/>
            <a:ext cx="9106520" cy="4447371"/>
          </a:xfrm>
          <a:prstGeom prst="rect">
            <a:avLst/>
          </a:prstGeom>
        </p:spPr>
        <p:txBody>
          <a:bodyPr wrap="square">
            <a:spAutoFit/>
          </a:bodyPr>
          <a:lstStyle/>
          <a:p>
            <a:endParaRPr lang="en-US" sz="500" b="1" dirty="0" smtClean="0">
              <a:latin typeface="Gill Sans Light"/>
              <a:cs typeface="Gill Sans Light"/>
            </a:endParaRPr>
          </a:p>
          <a:p>
            <a:r>
              <a:rPr lang="en-US" sz="2100" dirty="0" err="1" smtClean="0">
                <a:latin typeface="Gill Sans Light"/>
                <a:cs typeface="Gill Sans Light"/>
              </a:rPr>
              <a:t>Hogwild</a:t>
            </a:r>
            <a:r>
              <a:rPr lang="en-US" sz="2100" dirty="0" smtClean="0">
                <a:latin typeface="Gill Sans Light"/>
                <a:cs typeface="Gill Sans Light"/>
              </a:rPr>
              <a:t>! Algorithms great for Shared Memory Systems</a:t>
            </a:r>
            <a:endParaRPr lang="en-US" sz="2100" dirty="0">
              <a:latin typeface="Gill Sans Light"/>
              <a:cs typeface="Gill Sans Light"/>
            </a:endParaRPr>
          </a:p>
          <a:p>
            <a:endParaRPr lang="en-US" sz="2100" dirty="0" smtClean="0">
              <a:latin typeface="Gill Sans Light"/>
              <a:cs typeface="Gill Sans Light"/>
            </a:endParaRPr>
          </a:p>
          <a:p>
            <a:pPr marL="342900" indent="-342900">
              <a:buFontTx/>
              <a:buChar char="-"/>
            </a:pPr>
            <a:r>
              <a:rPr lang="en-US" sz="2000" b="1" dirty="0" smtClean="0">
                <a:latin typeface="Gill Sans Light"/>
                <a:cs typeface="Gill Sans Light"/>
              </a:rPr>
              <a:t>Issues when scaling across nodes, due to </a:t>
            </a:r>
            <a:r>
              <a:rPr lang="en-US" sz="2000" b="1" dirty="0" err="1" smtClean="0">
                <a:latin typeface="Gill Sans Light"/>
                <a:cs typeface="Gill Sans Light"/>
              </a:rPr>
              <a:t>comm</a:t>
            </a:r>
            <a:endParaRPr lang="en-US" sz="2000" b="1" dirty="0" smtClean="0">
              <a:latin typeface="Gill Sans Light"/>
              <a:cs typeface="Gill Sans Light"/>
            </a:endParaRPr>
          </a:p>
          <a:p>
            <a:pPr marL="342900" indent="-342900">
              <a:buFontTx/>
              <a:buChar char="-"/>
            </a:pPr>
            <a:endParaRPr lang="en-US" sz="2400" b="1" dirty="0">
              <a:latin typeface="Gill Sans Light"/>
              <a:cs typeface="Gill Sans Light"/>
            </a:endParaRPr>
          </a:p>
          <a:p>
            <a:pPr marL="342900" indent="-342900">
              <a:buFontTx/>
              <a:buChar char="-"/>
            </a:pPr>
            <a:endParaRPr lang="en-US" sz="2400" b="1" dirty="0" smtClean="0">
              <a:latin typeface="Gill Sans Light"/>
              <a:cs typeface="Gill Sans Light"/>
            </a:endParaRPr>
          </a:p>
          <a:p>
            <a:pPr marL="342900" indent="-342900">
              <a:buFontTx/>
              <a:buChar char="-"/>
            </a:pPr>
            <a:endParaRPr lang="en-US" sz="2400" b="1" dirty="0">
              <a:latin typeface="Gill Sans Light"/>
              <a:cs typeface="Gill Sans Light"/>
            </a:endParaRPr>
          </a:p>
          <a:p>
            <a:pPr marL="342900" indent="-342900">
              <a:buFontTx/>
              <a:buChar char="-"/>
            </a:pPr>
            <a:endParaRPr lang="en-US" sz="2400" b="1" dirty="0" smtClean="0">
              <a:latin typeface="Gill Sans Light"/>
              <a:cs typeface="Gill Sans Light"/>
            </a:endParaRPr>
          </a:p>
          <a:p>
            <a:pPr marL="342900" indent="-342900">
              <a:buFontTx/>
              <a:buChar char="-"/>
            </a:pPr>
            <a:endParaRPr lang="en-US" sz="2400" b="1" dirty="0">
              <a:latin typeface="Gill Sans Light"/>
              <a:cs typeface="Gill Sans Light"/>
            </a:endParaRPr>
          </a:p>
          <a:p>
            <a:pPr marL="342900" indent="-342900">
              <a:buFontTx/>
              <a:buChar char="-"/>
            </a:pPr>
            <a:endParaRPr lang="en-US" sz="2400" b="1" dirty="0" smtClean="0">
              <a:latin typeface="Gill Sans Light"/>
              <a:cs typeface="Gill Sans Light"/>
            </a:endParaRPr>
          </a:p>
          <a:p>
            <a:pPr marL="342900" indent="-342900">
              <a:buFontTx/>
              <a:buChar char="-"/>
            </a:pPr>
            <a:endParaRPr lang="en-US" sz="2400" b="1" dirty="0" smtClean="0">
              <a:latin typeface="Gill Sans Light"/>
              <a:cs typeface="Gill Sans Light"/>
            </a:endParaRPr>
          </a:p>
          <a:p>
            <a:endParaRPr lang="en-US" sz="2400" b="1" dirty="0">
              <a:latin typeface="Gill Sans Light"/>
              <a:cs typeface="Gill Sans Light"/>
            </a:endParaRPr>
          </a:p>
          <a:p>
            <a:pPr marL="342900" indent="-342900">
              <a:buFontTx/>
              <a:buChar char="-"/>
            </a:pPr>
            <a:r>
              <a:rPr lang="en-US" sz="2400" b="1" dirty="0" smtClean="0">
                <a:latin typeface="Gill Sans Light"/>
                <a:cs typeface="Gill Sans Light"/>
              </a:rPr>
              <a:t>Similar Issues for Distributed:</a:t>
            </a:r>
          </a:p>
        </p:txBody>
      </p:sp>
      <p:sp>
        <p:nvSpPr>
          <p:cNvPr id="18" name="Rounded Rectangle 17"/>
          <p:cNvSpPr/>
          <p:nvPr/>
        </p:nvSpPr>
        <p:spPr>
          <a:xfrm>
            <a:off x="37480" y="4543203"/>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rgbClr val="FFFFFF"/>
                </a:solidFill>
                <a:latin typeface="Gill Sans Light"/>
                <a:cs typeface="Gill Sans Light"/>
              </a:rPr>
              <a:t>O.P. : </a:t>
            </a:r>
          </a:p>
          <a:p>
            <a:pPr algn="ctr"/>
            <a:r>
              <a:rPr lang="en-US" sz="2400" dirty="0" smtClean="0">
                <a:solidFill>
                  <a:srgbClr val="FFFFFF"/>
                </a:solidFill>
                <a:latin typeface="Gill Sans Light"/>
                <a:cs typeface="Gill Sans Light"/>
              </a:rPr>
              <a:t>How to provably scale on NUMA?</a:t>
            </a:r>
            <a:endParaRPr lang="en-US" sz="2400" i="1" dirty="0">
              <a:solidFill>
                <a:srgbClr val="FFFFFF"/>
              </a:solidFill>
              <a:latin typeface="Gill Sans Light"/>
              <a:cs typeface="Gill Sans Light"/>
            </a:endParaRPr>
          </a:p>
        </p:txBody>
      </p:sp>
      <p:sp>
        <p:nvSpPr>
          <p:cNvPr id="19" name="Rounded Rectangle 18"/>
          <p:cNvSpPr/>
          <p:nvPr/>
        </p:nvSpPr>
        <p:spPr>
          <a:xfrm>
            <a:off x="4704810" y="5768113"/>
            <a:ext cx="4439190" cy="108988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rgbClr val="FFFFFF"/>
                </a:solidFill>
                <a:latin typeface="Gill Sans Light"/>
                <a:cs typeface="Gill Sans Light"/>
              </a:rPr>
              <a:t>O.P. : </a:t>
            </a:r>
          </a:p>
          <a:p>
            <a:pPr algn="ctr"/>
            <a:r>
              <a:rPr lang="en-US" sz="2400" dirty="0" smtClean="0">
                <a:solidFill>
                  <a:srgbClr val="FFFFFF"/>
                </a:solidFill>
                <a:latin typeface="Gill Sans Light"/>
                <a:cs typeface="Gill Sans Light"/>
              </a:rPr>
              <a:t>Sync </a:t>
            </a:r>
            <a:r>
              <a:rPr lang="en-US" sz="2400" dirty="0" err="1" smtClean="0">
                <a:solidFill>
                  <a:srgbClr val="FFFFFF"/>
                </a:solidFill>
                <a:latin typeface="Gill Sans Light"/>
                <a:cs typeface="Gill Sans Light"/>
              </a:rPr>
              <a:t>vs</a:t>
            </a:r>
            <a:r>
              <a:rPr lang="en-US" sz="2400" dirty="0" smtClean="0">
                <a:solidFill>
                  <a:srgbClr val="FFFFFF"/>
                </a:solidFill>
                <a:latin typeface="Gill Sans Light"/>
                <a:cs typeface="Gill Sans Light"/>
              </a:rPr>
              <a:t> </a:t>
            </a:r>
            <a:r>
              <a:rPr lang="en-US" sz="2400" dirty="0" err="1" smtClean="0">
                <a:solidFill>
                  <a:srgbClr val="FFFFFF"/>
                </a:solidFill>
                <a:latin typeface="Gill Sans Light"/>
                <a:cs typeface="Gill Sans Light"/>
              </a:rPr>
              <a:t>Async</a:t>
            </a:r>
            <a:r>
              <a:rPr lang="en-US" sz="2400" dirty="0" smtClean="0">
                <a:solidFill>
                  <a:srgbClr val="FFFFFF"/>
                </a:solidFill>
                <a:latin typeface="Gill Sans Light"/>
                <a:cs typeface="Gill Sans Light"/>
              </a:rPr>
              <a:t> is still open</a:t>
            </a:r>
            <a:endParaRPr lang="en-US" sz="2400" i="1" dirty="0">
              <a:solidFill>
                <a:srgbClr val="FFFFFF"/>
              </a:solidFill>
              <a:latin typeface="Gill Sans Light"/>
              <a:cs typeface="Gill Sans Light"/>
            </a:endParaRPr>
          </a:p>
        </p:txBody>
      </p:sp>
      <p:grpSp>
        <p:nvGrpSpPr>
          <p:cNvPr id="26" name="Group 25"/>
          <p:cNvGrpSpPr/>
          <p:nvPr/>
        </p:nvGrpSpPr>
        <p:grpSpPr>
          <a:xfrm>
            <a:off x="167837" y="2606253"/>
            <a:ext cx="2549296" cy="1936950"/>
            <a:chOff x="-369332" y="2606253"/>
            <a:chExt cx="2549296" cy="1936950"/>
          </a:xfrm>
        </p:grpSpPr>
        <p:sp>
          <p:nvSpPr>
            <p:cNvPr id="7" name="Freeform 6"/>
            <p:cNvSpPr/>
            <p:nvPr/>
          </p:nvSpPr>
          <p:spPr>
            <a:xfrm>
              <a:off x="170606" y="3175097"/>
              <a:ext cx="1895621" cy="818376"/>
            </a:xfrm>
            <a:custGeom>
              <a:avLst/>
              <a:gdLst>
                <a:gd name="connsiteX0" fmla="*/ 0 w 1895621"/>
                <a:gd name="connsiteY0" fmla="*/ 818376 h 818376"/>
                <a:gd name="connsiteX1" fmla="*/ 805639 w 1895621"/>
                <a:gd name="connsiteY1" fmla="*/ 98102 h 818376"/>
                <a:gd name="connsiteX2" fmla="*/ 1364847 w 1895621"/>
                <a:gd name="connsiteY2" fmla="*/ 31761 h 818376"/>
                <a:gd name="connsiteX3" fmla="*/ 1895621 w 1895621"/>
                <a:gd name="connsiteY3" fmla="*/ 335034 h 818376"/>
              </a:gdLst>
              <a:ahLst/>
              <a:cxnLst>
                <a:cxn ang="0">
                  <a:pos x="connsiteX0" y="connsiteY0"/>
                </a:cxn>
                <a:cxn ang="0">
                  <a:pos x="connsiteX1" y="connsiteY1"/>
                </a:cxn>
                <a:cxn ang="0">
                  <a:pos x="connsiteX2" y="connsiteY2"/>
                </a:cxn>
                <a:cxn ang="0">
                  <a:pos x="connsiteX3" y="connsiteY3"/>
                </a:cxn>
              </a:cxnLst>
              <a:rect l="l" t="t" r="r" b="b"/>
              <a:pathLst>
                <a:path w="1895621" h="818376">
                  <a:moveTo>
                    <a:pt x="0" y="818376"/>
                  </a:moveTo>
                  <a:cubicBezTo>
                    <a:pt x="289082" y="523790"/>
                    <a:pt x="578165" y="229204"/>
                    <a:pt x="805639" y="98102"/>
                  </a:cubicBezTo>
                  <a:cubicBezTo>
                    <a:pt x="1033113" y="-33000"/>
                    <a:pt x="1183183" y="-7728"/>
                    <a:pt x="1364847" y="31761"/>
                  </a:cubicBezTo>
                  <a:cubicBezTo>
                    <a:pt x="1546511" y="71250"/>
                    <a:pt x="1807159" y="282909"/>
                    <a:pt x="1895621" y="335034"/>
                  </a:cubicBezTo>
                </a:path>
              </a:pathLst>
            </a:cu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 name="Straight Arrow Connector 19"/>
            <p:cNvCxnSpPr/>
            <p:nvPr/>
          </p:nvCxnSpPr>
          <p:spPr>
            <a:xfrm flipV="1">
              <a:off x="170606" y="2606253"/>
              <a:ext cx="0" cy="15637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70606" y="4170005"/>
              <a:ext cx="20093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rot="16200000">
              <a:off x="-661513" y="3244334"/>
              <a:ext cx="953694" cy="369332"/>
            </a:xfrm>
            <a:prstGeom prst="rect">
              <a:avLst/>
            </a:prstGeom>
          </p:spPr>
          <p:txBody>
            <a:bodyPr wrap="none">
              <a:spAutoFit/>
            </a:bodyPr>
            <a:lstStyle/>
            <a:p>
              <a:r>
                <a:rPr lang="en-US" dirty="0" smtClean="0">
                  <a:latin typeface="Gill Sans Light"/>
                  <a:cs typeface="Gill Sans Light"/>
                </a:rPr>
                <a:t>speedup</a:t>
              </a:r>
              <a:endParaRPr lang="en-US" dirty="0"/>
            </a:p>
          </p:txBody>
        </p:sp>
        <p:sp>
          <p:nvSpPr>
            <p:cNvPr id="27" name="Rectangle 26"/>
            <p:cNvSpPr/>
            <p:nvPr/>
          </p:nvSpPr>
          <p:spPr>
            <a:xfrm>
              <a:off x="723041" y="4173871"/>
              <a:ext cx="1005203" cy="369332"/>
            </a:xfrm>
            <a:prstGeom prst="rect">
              <a:avLst/>
            </a:prstGeom>
          </p:spPr>
          <p:txBody>
            <a:bodyPr wrap="none">
              <a:spAutoFit/>
            </a:bodyPr>
            <a:lstStyle/>
            <a:p>
              <a:r>
                <a:rPr lang="en-US" dirty="0" smtClean="0">
                  <a:latin typeface="Gill Sans Light"/>
                  <a:cs typeface="Gill Sans Light"/>
                </a:rPr>
                <a:t>#threads</a:t>
              </a:r>
              <a:endParaRPr lang="en-US" dirty="0"/>
            </a:p>
          </p:txBody>
        </p:sp>
      </p:grpSp>
      <p:sp>
        <p:nvSpPr>
          <p:cNvPr id="15" name="Rounded Rectangle 14"/>
          <p:cNvSpPr/>
          <p:nvPr/>
        </p:nvSpPr>
        <p:spPr>
          <a:xfrm>
            <a:off x="-34095" y="5768113"/>
            <a:ext cx="4599016" cy="1046315"/>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solidFill>
                  <a:srgbClr val="FFFFFF"/>
                </a:solidFill>
                <a:latin typeface="Gill Sans Light"/>
                <a:cs typeface="Gill Sans Light"/>
              </a:rPr>
              <a:t>O.P. : </a:t>
            </a:r>
          </a:p>
          <a:p>
            <a:pPr algn="ctr"/>
            <a:r>
              <a:rPr lang="en-US" sz="2400" dirty="0" smtClean="0">
                <a:solidFill>
                  <a:srgbClr val="FFFFFF"/>
                </a:solidFill>
                <a:latin typeface="Gill Sans Light"/>
                <a:cs typeface="Gill Sans Light"/>
              </a:rPr>
              <a:t>Comparison between Cyclades and </a:t>
            </a:r>
            <a:r>
              <a:rPr lang="en-US" sz="2400" dirty="0" err="1" smtClean="0">
                <a:solidFill>
                  <a:srgbClr val="FFFFFF"/>
                </a:solidFill>
                <a:latin typeface="Gill Sans Light"/>
                <a:cs typeface="Gill Sans Light"/>
              </a:rPr>
              <a:t>minibatch</a:t>
            </a:r>
            <a:endParaRPr lang="en-US" sz="2400" i="1" dirty="0">
              <a:solidFill>
                <a:srgbClr val="FFFFFF"/>
              </a:solidFill>
              <a:latin typeface="Gill Sans Light"/>
              <a:cs typeface="Gill Sans Light"/>
            </a:endParaRPr>
          </a:p>
        </p:txBody>
      </p:sp>
    </p:spTree>
    <p:extLst>
      <p:ext uri="{BB962C8B-B14F-4D97-AF65-F5344CB8AC3E}">
        <p14:creationId xmlns:p14="http://schemas.microsoft.com/office/powerpoint/2010/main" val="939166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ppt_x</p:attrName>
                                        </p:attrNameLst>
                                      </p:cBhvr>
                                      <p:tavLst>
                                        <p:tav tm="0">
                                          <p:val>
                                            <p:strVal val="#ppt_x-#ppt_w*1.125000"/>
                                          </p:val>
                                        </p:tav>
                                        <p:tav tm="100000">
                                          <p:val>
                                            <p:strVal val="#ppt_x"/>
                                          </p:val>
                                        </p:tav>
                                      </p:tavLst>
                                    </p:anim>
                                    <p:animEffect transition="in" filter="wipe(righ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12" end="12"/>
                                            </p:txEl>
                                          </p:spTgt>
                                        </p:tgtEl>
                                        <p:attrNameLst>
                                          <p:attrName>style.visibility</p:attrName>
                                        </p:attrNameLst>
                                      </p:cBhvr>
                                      <p:to>
                                        <p:strVal val="visible"/>
                                      </p:to>
                                    </p:set>
                                  </p:childTnLst>
                                </p:cTn>
                              </p:par>
                              <p:par>
                                <p:cTn id="27" presetID="12" presetClass="entr" presetSubtype="8"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p:tgtEl>
                                          <p:spTgt spid="19"/>
                                        </p:tgtEl>
                                        <p:attrNameLst>
                                          <p:attrName>ppt_x</p:attrName>
                                        </p:attrNameLst>
                                      </p:cBhvr>
                                      <p:tavLst>
                                        <p:tav tm="0">
                                          <p:val>
                                            <p:strVal val="#ppt_x-#ppt_w*1.125000"/>
                                          </p:val>
                                        </p:tav>
                                        <p:tav tm="100000">
                                          <p:val>
                                            <p:strVal val="#ppt_x"/>
                                          </p:val>
                                        </p:tav>
                                      </p:tavLst>
                                    </p:anim>
                                    <p:animEffect transition="in" filter="wipe(righ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ppt_x</p:attrName>
                                        </p:attrNameLst>
                                      </p:cBhvr>
                                      <p:tavLst>
                                        <p:tav tm="0">
                                          <p:val>
                                            <p:strVal val="#ppt_x-#ppt_w*1.125000"/>
                                          </p:val>
                                        </p:tav>
                                        <p:tav tm="100000">
                                          <p:val>
                                            <p:strVal val="#ppt_x"/>
                                          </p:val>
                                        </p:tav>
                                      </p:tavLst>
                                    </p:anim>
                                    <p:animEffect transition="in" filter="wipe(right)">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Distributed Setups: Communication Bottlenecks</a:t>
            </a:r>
            <a:endParaRPr lang="en-US" sz="4800" dirty="0" smtClean="0">
              <a:latin typeface="Gill Sans Light"/>
              <a:cs typeface="Gill Sans Light"/>
            </a:endParaRPr>
          </a:p>
        </p:txBody>
      </p:sp>
    </p:spTree>
    <p:extLst>
      <p:ext uri="{BB962C8B-B14F-4D97-AF65-F5344CB8AC3E}">
        <p14:creationId xmlns:p14="http://schemas.microsoft.com/office/powerpoint/2010/main" val="196628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9"/>
            <a:ext cx="4362822" cy="4273175"/>
          </a:xfrm>
          <a:prstGeom prst="rect">
            <a:avLst/>
          </a:prstGeom>
          <a:ln>
            <a:noFill/>
          </a:ln>
          <a:effectLst>
            <a:softEdge rad="112500"/>
          </a:effectLst>
        </p:spPr>
      </p:pic>
      <p:sp>
        <p:nvSpPr>
          <p:cNvPr id="4" name="Rounded Rectangle 3"/>
          <p:cNvSpPr/>
          <p:nvPr/>
        </p:nvSpPr>
        <p:spPr>
          <a:xfrm>
            <a:off x="7008613" y="2058033"/>
            <a:ext cx="2135388"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Gill Sans Light"/>
                <a:cs typeface="Gill Sans Light"/>
              </a:rPr>
              <a:t>Stores the model</a:t>
            </a:r>
            <a:endParaRPr lang="en-US" sz="2000" dirty="0">
              <a:solidFill>
                <a:schemeClr val="bg1"/>
              </a:solidFill>
              <a:latin typeface="Gill Sans Light"/>
              <a:cs typeface="Gill Sans Light"/>
            </a:endParaRPr>
          </a:p>
        </p:txBody>
      </p:sp>
      <p:cxnSp>
        <p:nvCxnSpPr>
          <p:cNvPr id="6" name="Straight Arrow Connector 5"/>
          <p:cNvCxnSpPr>
            <a:stCxn id="4" idx="1"/>
          </p:cNvCxnSpPr>
          <p:nvPr/>
        </p:nvCxnSpPr>
        <p:spPr>
          <a:xfrm flipH="1">
            <a:off x="5021440" y="2478310"/>
            <a:ext cx="1987175" cy="5223"/>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602753" y="6017445"/>
            <a:ext cx="3194425"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Gradient Computations</a:t>
            </a:r>
            <a:endParaRPr lang="en-US" sz="2400" dirty="0">
              <a:solidFill>
                <a:schemeClr val="bg1"/>
              </a:solidFill>
              <a:latin typeface="Gill Sans Light"/>
              <a:cs typeface="Gill Sans Light"/>
            </a:endParaRPr>
          </a:p>
        </p:txBody>
      </p:sp>
      <p:cxnSp>
        <p:nvCxnSpPr>
          <p:cNvPr id="8" name="Straight Arrow Connector 7"/>
          <p:cNvCxnSpPr>
            <a:stCxn id="7" idx="0"/>
          </p:cNvCxnSpPr>
          <p:nvPr/>
        </p:nvCxnSpPr>
        <p:spPr>
          <a:xfrm flipH="1" flipV="1">
            <a:off x="2814094" y="5767294"/>
            <a:ext cx="1385870"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0"/>
          </p:cNvCxnSpPr>
          <p:nvPr/>
        </p:nvCxnSpPr>
        <p:spPr>
          <a:xfrm flipH="1" flipV="1">
            <a:off x="3910868" y="5767294"/>
            <a:ext cx="289096"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p:cNvCxnSpPr>
          <p:nvPr/>
        </p:nvCxnSpPr>
        <p:spPr>
          <a:xfrm flipV="1">
            <a:off x="4199964" y="5767294"/>
            <a:ext cx="1817867"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1692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16448" y="-233588"/>
            <a:ext cx="10989889" cy="7091588"/>
          </a:xfrm>
          <a:prstGeom prst="rect">
            <a:avLst/>
          </a:prstGeom>
        </p:spPr>
      </p:pic>
      <p:cxnSp>
        <p:nvCxnSpPr>
          <p:cNvPr id="4" name="Straight Arrow Connector 3"/>
          <p:cNvCxnSpPr/>
          <p:nvPr/>
        </p:nvCxnSpPr>
        <p:spPr>
          <a:xfrm flipV="1">
            <a:off x="656925" y="145994"/>
            <a:ext cx="0" cy="6175483"/>
          </a:xfrm>
          <a:prstGeom prst="straightConnector1">
            <a:avLst/>
          </a:prstGeom>
          <a:ln w="127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656925" y="-394180"/>
            <a:ext cx="1635006" cy="6715657"/>
          </a:xfrm>
          <a:prstGeom prst="line">
            <a:avLst/>
          </a:prstGeom>
          <a:ln w="3810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408714" y="-29198"/>
            <a:ext cx="0" cy="5284930"/>
          </a:xfrm>
          <a:prstGeom prst="straightConnector1">
            <a:avLst/>
          </a:prstGeom>
          <a:ln w="57150" cmpd="sng">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446079" y="1150954"/>
            <a:ext cx="6371606" cy="646331"/>
          </a:xfrm>
          <a:prstGeom prst="rect">
            <a:avLst/>
          </a:prstGeom>
          <a:noFill/>
        </p:spPr>
        <p:txBody>
          <a:bodyPr wrap="none" rtlCol="0">
            <a:spAutoFit/>
          </a:bodyPr>
          <a:lstStyle/>
          <a:p>
            <a:r>
              <a:rPr lang="en-US" sz="3600" dirty="0" smtClean="0">
                <a:latin typeface="Gill Sans Light"/>
                <a:cs typeface="Gill Sans Light"/>
              </a:rPr>
              <a:t>Reality ~100x worse than optimal</a:t>
            </a:r>
            <a:endParaRPr lang="en-US" sz="3600" dirty="0">
              <a:latin typeface="Gill Sans Light"/>
              <a:cs typeface="Gill Sans Light"/>
            </a:endParaRPr>
          </a:p>
        </p:txBody>
      </p:sp>
      <p:sp>
        <p:nvSpPr>
          <p:cNvPr id="19" name="TextBox 18"/>
          <p:cNvSpPr txBox="1"/>
          <p:nvPr/>
        </p:nvSpPr>
        <p:spPr>
          <a:xfrm rot="17006728">
            <a:off x="-508078" y="2063326"/>
            <a:ext cx="3529933" cy="646331"/>
          </a:xfrm>
          <a:prstGeom prst="rect">
            <a:avLst/>
          </a:prstGeom>
          <a:noFill/>
        </p:spPr>
        <p:txBody>
          <a:bodyPr wrap="none" rtlCol="0">
            <a:spAutoFit/>
          </a:bodyPr>
          <a:lstStyle/>
          <a:p>
            <a:r>
              <a:rPr lang="en-US" sz="3600" dirty="0" smtClean="0">
                <a:solidFill>
                  <a:srgbClr val="000000"/>
                </a:solidFill>
                <a:latin typeface="Gill Sans Light"/>
                <a:cs typeface="Gill Sans Light"/>
              </a:rPr>
              <a:t>Optimal Speed-up</a:t>
            </a:r>
            <a:endParaRPr lang="en-US" sz="3600" dirty="0">
              <a:solidFill>
                <a:srgbClr val="000000"/>
              </a:solidFill>
              <a:latin typeface="Gill Sans Light"/>
              <a:cs typeface="Gill Sans Light"/>
            </a:endParaRPr>
          </a:p>
        </p:txBody>
      </p:sp>
      <p:sp>
        <p:nvSpPr>
          <p:cNvPr id="20" name="Rectangle 19"/>
          <p:cNvSpPr/>
          <p:nvPr/>
        </p:nvSpPr>
        <p:spPr>
          <a:xfrm>
            <a:off x="4160511" y="2233688"/>
            <a:ext cx="3649571" cy="2949049"/>
          </a:xfrm>
          <a:prstGeom prst="rect">
            <a:avLst/>
          </a:prstGeom>
          <a:solidFill>
            <a:srgbClr val="00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0" dirty="0" smtClean="0">
                <a:latin typeface="Gill Sans Light"/>
                <a:cs typeface="Gill Sans Light"/>
              </a:rPr>
              <a:t>WHY?</a:t>
            </a:r>
            <a:endParaRPr lang="en-US" sz="16600" i="1" dirty="0" smtClean="0">
              <a:latin typeface="Gill Sans Light"/>
              <a:cs typeface="Gill Sans Light"/>
            </a:endParaRPr>
          </a:p>
        </p:txBody>
      </p:sp>
      <p:sp>
        <p:nvSpPr>
          <p:cNvPr id="2" name="Rectangle 1"/>
          <p:cNvSpPr/>
          <p:nvPr/>
        </p:nvSpPr>
        <p:spPr>
          <a:xfrm>
            <a:off x="2945060" y="6497621"/>
            <a:ext cx="7127869" cy="369332"/>
          </a:xfrm>
          <a:prstGeom prst="rect">
            <a:avLst/>
          </a:prstGeom>
        </p:spPr>
        <p:txBody>
          <a:bodyPr wrap="square">
            <a:spAutoFit/>
          </a:bodyPr>
          <a:lstStyle/>
          <a:p>
            <a:r>
              <a:rPr lang="en-US" dirty="0" smtClean="0">
                <a:latin typeface="Gill Sans Light"/>
                <a:cs typeface="Gill Sans Light"/>
              </a:rPr>
              <a:t>“</a:t>
            </a:r>
            <a:r>
              <a:rPr lang="en-US" dirty="0">
                <a:latin typeface="Gill Sans Light"/>
                <a:cs typeface="Gill Sans Light"/>
              </a:rPr>
              <a:t>Large Scale Distributed Deep Networks” [Dean et al., NIPS 2012]</a:t>
            </a:r>
          </a:p>
        </p:txBody>
      </p:sp>
    </p:spTree>
    <p:extLst>
      <p:ext uri="{BB962C8B-B14F-4D97-AF65-F5344CB8AC3E}">
        <p14:creationId xmlns:p14="http://schemas.microsoft.com/office/powerpoint/2010/main" val="4115004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3"/>
                                        </p:tgtEl>
                                      </p:cBhvr>
                                      <p:by x="25000" y="25000"/>
                                    </p:animScale>
                                  </p:childTnLst>
                                </p:cTn>
                              </p:par>
                              <p:par>
                                <p:cTn id="11" presetID="0" presetClass="path" presetSubtype="0" accel="50000" decel="50000" fill="hold" nodeType="withEffect">
                                  <p:stCondLst>
                                    <p:cond delay="0"/>
                                  </p:stCondLst>
                                  <p:childTnLst>
                                    <p:animMotion origin="layout" path="M 1.37051E-6 -3.78528E-6 L -0.36912 0.37043 " pathEditMode="relative" rAng="0" ptsTypes="AA">
                                      <p:cBhvr>
                                        <p:cTn id="12" dur="2000" fill="hold"/>
                                        <p:tgtEl>
                                          <p:spTgt spid="3"/>
                                        </p:tgtEl>
                                        <p:attrNameLst>
                                          <p:attrName>ppt_x</p:attrName>
                                          <p:attrName>ppt_y</p:attrName>
                                        </p:attrNameLst>
                                      </p:cBhvr>
                                      <p:rCtr x="-18464" y="18510"/>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9" grpId="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50718" y="1865381"/>
            <a:ext cx="7824680" cy="707886"/>
          </a:xfrm>
          <a:prstGeom prst="rect">
            <a:avLst/>
          </a:prstGeom>
          <a:solidFill>
            <a:srgbClr val="202680">
              <a:alpha val="40000"/>
            </a:srgbClr>
          </a:solidFill>
          <a:effectLst/>
        </p:spPr>
        <p:txBody>
          <a:bodyPr wrap="square">
            <a:spAutoFit/>
          </a:bodyPr>
          <a:lstStyle/>
          <a:p>
            <a:pPr algn="ctr"/>
            <a:r>
              <a:rPr lang="en-US" sz="4000" dirty="0" smtClean="0">
                <a:latin typeface="Gill Sans Light"/>
                <a:cs typeface="Gill Sans Light"/>
              </a:rPr>
              <a:t>Two factors control run-time</a:t>
            </a:r>
            <a:endParaRPr lang="en-US" sz="4000" dirty="0">
              <a:latin typeface="Gill Sans Light"/>
              <a:cs typeface="Gill Sans Light"/>
            </a:endParaRPr>
          </a:p>
        </p:txBody>
      </p:sp>
      <p:sp>
        <p:nvSpPr>
          <p:cNvPr id="8" name="Rectangle 7"/>
          <p:cNvSpPr/>
          <p:nvPr/>
        </p:nvSpPr>
        <p:spPr>
          <a:xfrm>
            <a:off x="334917" y="3452986"/>
            <a:ext cx="8414854" cy="1692771"/>
          </a:xfrm>
          <a:prstGeom prst="rect">
            <a:avLst/>
          </a:prstGeom>
          <a:solidFill>
            <a:schemeClr val="tx1"/>
          </a:solidFill>
        </p:spPr>
        <p:txBody>
          <a:bodyPr wrap="square">
            <a:spAutoFit/>
          </a:bodyPr>
          <a:lstStyle/>
          <a:p>
            <a:pPr algn="ctr"/>
            <a:r>
              <a:rPr lang="en-US" sz="3600" b="1" dirty="0" smtClean="0">
                <a:solidFill>
                  <a:schemeClr val="bg1"/>
                </a:solidFill>
                <a:latin typeface="Gill Sans Light"/>
                <a:cs typeface="Gill Sans Light"/>
              </a:rPr>
              <a:t>Time to accuracy </a:t>
            </a:r>
            <a:r>
              <a:rPr lang="el-GR" sz="3600" b="1" dirty="0" smtClean="0">
                <a:solidFill>
                  <a:schemeClr val="bg1"/>
                </a:solidFill>
                <a:latin typeface="Gill Sans Light"/>
                <a:cs typeface="Gill Sans Light"/>
              </a:rPr>
              <a:t>ε </a:t>
            </a:r>
            <a:r>
              <a:rPr lang="en-US" sz="3600" b="1" dirty="0" smtClean="0">
                <a:solidFill>
                  <a:schemeClr val="bg1"/>
                </a:solidFill>
                <a:latin typeface="Gill Sans Light"/>
                <a:cs typeface="Gill Sans Light"/>
              </a:rPr>
              <a:t> = </a:t>
            </a:r>
            <a:endParaRPr lang="el-GR" sz="3600" b="1" dirty="0" smtClean="0">
              <a:solidFill>
                <a:schemeClr val="bg1"/>
              </a:solidFill>
              <a:latin typeface="Gill Sans Light"/>
              <a:cs typeface="Gill Sans Light"/>
            </a:endParaRPr>
          </a:p>
          <a:p>
            <a:pPr algn="ctr"/>
            <a:r>
              <a:rPr lang="en-US" sz="3200" b="1" dirty="0" smtClean="0">
                <a:solidFill>
                  <a:schemeClr val="bg1"/>
                </a:solidFill>
                <a:latin typeface="Gill Sans Light"/>
                <a:cs typeface="Gill Sans Light"/>
              </a:rPr>
              <a:t>[time per data pass]  X  [#passes to accuracy </a:t>
            </a:r>
            <a:r>
              <a:rPr lang="el-GR" sz="3200" b="1" dirty="0" smtClean="0">
                <a:solidFill>
                  <a:schemeClr val="bg1"/>
                </a:solidFill>
                <a:latin typeface="Gill Sans Light"/>
                <a:cs typeface="Gill Sans Light"/>
              </a:rPr>
              <a:t>ε]</a:t>
            </a:r>
          </a:p>
          <a:p>
            <a:pPr algn="ctr"/>
            <a:endParaRPr lang="en-US" sz="3600" b="1" i="1" dirty="0" smtClean="0">
              <a:solidFill>
                <a:schemeClr val="bg1"/>
              </a:solidFill>
              <a:latin typeface="Gill Sans Light"/>
              <a:cs typeface="Gill Sans Light"/>
            </a:endParaRPr>
          </a:p>
        </p:txBody>
      </p:sp>
    </p:spTree>
    <p:extLst>
      <p:ext uri="{BB962C8B-B14F-4D97-AF65-F5344CB8AC3E}">
        <p14:creationId xmlns:p14="http://schemas.microsoft.com/office/powerpoint/2010/main" val="10915624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9848" y="424917"/>
            <a:ext cx="9144000" cy="3108544"/>
          </a:xfrm>
          <a:prstGeom prst="rect">
            <a:avLst/>
          </a:prstGeom>
          <a:noFill/>
        </p:spPr>
        <p:txBody>
          <a:bodyPr wrap="square" rtlCol="0">
            <a:spAutoFit/>
          </a:bodyPr>
          <a:lstStyle/>
          <a:p>
            <a:pPr marL="457200" indent="-457200">
              <a:buFontTx/>
              <a:buChar char="-"/>
            </a:pPr>
            <a:r>
              <a:rPr lang="en-US" sz="2800" b="1" u="sng" dirty="0" smtClean="0">
                <a:solidFill>
                  <a:srgbClr val="C62E51"/>
                </a:solidFill>
                <a:latin typeface="Gill Sans Light"/>
                <a:cs typeface="Gill Sans Light"/>
              </a:rPr>
              <a:t>systems perspective:</a:t>
            </a:r>
            <a:r>
              <a:rPr lang="en-US" sz="2800" dirty="0" smtClean="0">
                <a:solidFill>
                  <a:srgbClr val="000000"/>
                </a:solidFill>
                <a:latin typeface="Gill Sans Light"/>
                <a:cs typeface="Gill Sans Light"/>
              </a:rPr>
              <a:t>    </a:t>
            </a:r>
            <a:r>
              <a:rPr lang="en-US" sz="2800" b="1" dirty="0" smtClean="0">
                <a:solidFill>
                  <a:srgbClr val="000000"/>
                </a:solidFill>
                <a:latin typeface="Gill Sans Light"/>
                <a:cs typeface="Gill Sans Light"/>
              </a:rPr>
              <a:t>large </a:t>
            </a:r>
            <a:r>
              <a:rPr lang="en-US" sz="2800" dirty="0" smtClean="0">
                <a:solidFill>
                  <a:srgbClr val="000000"/>
                </a:solidFill>
                <a:latin typeface="Gill Sans Light"/>
                <a:cs typeface="Gill Sans Light"/>
              </a:rPr>
              <a:t>batch </a:t>
            </a:r>
            <a:r>
              <a:rPr lang="en-US" sz="2800" b="1" dirty="0" smtClean="0">
                <a:solidFill>
                  <a:srgbClr val="000000"/>
                </a:solidFill>
                <a:latin typeface="Gill Sans Light"/>
                <a:cs typeface="Gill Sans Light"/>
              </a:rPr>
              <a:t>is better</a:t>
            </a:r>
          </a:p>
          <a:p>
            <a:pPr marL="457200" indent="-457200">
              <a:buFontTx/>
              <a:buChar char="-"/>
            </a:pPr>
            <a:r>
              <a:rPr lang="en-US" sz="2800" u="sng" dirty="0" smtClean="0">
                <a:solidFill>
                  <a:srgbClr val="202680"/>
                </a:solidFill>
                <a:latin typeface="Gill Sans Light"/>
                <a:cs typeface="Gill Sans Light"/>
              </a:rPr>
              <a:t>Statistical perspective:</a:t>
            </a:r>
            <a:r>
              <a:rPr lang="en-US" sz="2800" b="1" dirty="0" smtClean="0">
                <a:solidFill>
                  <a:srgbClr val="000000"/>
                </a:solidFill>
                <a:latin typeface="Gill Sans Light"/>
                <a:cs typeface="Gill Sans Light"/>
              </a:rPr>
              <a:t>  small </a:t>
            </a:r>
            <a:r>
              <a:rPr lang="en-US" sz="2800" dirty="0">
                <a:solidFill>
                  <a:srgbClr val="000000"/>
                </a:solidFill>
                <a:latin typeface="Gill Sans Light"/>
                <a:cs typeface="Gill Sans Light"/>
              </a:rPr>
              <a:t>batch </a:t>
            </a:r>
            <a:r>
              <a:rPr lang="en-US" sz="2800" b="1" dirty="0" smtClean="0">
                <a:solidFill>
                  <a:srgbClr val="000000"/>
                </a:solidFill>
                <a:latin typeface="Gill Sans Light"/>
                <a:cs typeface="Gill Sans Light"/>
              </a:rPr>
              <a:t>is</a:t>
            </a:r>
            <a:r>
              <a:rPr lang="en-US" sz="2800" dirty="0" smtClean="0">
                <a:solidFill>
                  <a:srgbClr val="000000"/>
                </a:solidFill>
                <a:latin typeface="Gill Sans Light"/>
                <a:cs typeface="Gill Sans Light"/>
              </a:rPr>
              <a:t> </a:t>
            </a:r>
            <a:r>
              <a:rPr lang="en-US" sz="2800" b="1" dirty="0" smtClean="0">
                <a:solidFill>
                  <a:srgbClr val="000000"/>
                </a:solidFill>
                <a:latin typeface="Gill Sans Light"/>
                <a:cs typeface="Gill Sans Light"/>
              </a:rPr>
              <a:t>better.</a:t>
            </a: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sp>
        <p:nvSpPr>
          <p:cNvPr id="6" name="Rectangle 5"/>
          <p:cNvSpPr/>
          <p:nvPr/>
        </p:nvSpPr>
        <p:spPr>
          <a:xfrm>
            <a:off x="502787" y="1579659"/>
            <a:ext cx="8317167" cy="1365817"/>
          </a:xfrm>
          <a:prstGeom prst="rect">
            <a:avLst/>
          </a:prstGeom>
          <a:solidFill>
            <a:srgbClr val="00000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u="sng" dirty="0" smtClean="0">
                <a:latin typeface="Gill Sans Light"/>
                <a:cs typeface="Gill Sans Light"/>
              </a:rPr>
              <a:t>Main Question:</a:t>
            </a:r>
          </a:p>
          <a:p>
            <a:pPr algn="ctr"/>
            <a:r>
              <a:rPr lang="en-US" sz="3200" dirty="0" smtClean="0">
                <a:latin typeface="Gill Sans Light"/>
                <a:cs typeface="Gill Sans Light"/>
              </a:rPr>
              <a:t>Are big batches fundamentally bad?</a:t>
            </a:r>
          </a:p>
        </p:txBody>
      </p:sp>
      <p:sp>
        <p:nvSpPr>
          <p:cNvPr id="8" name="Rectangle 7"/>
          <p:cNvSpPr/>
          <p:nvPr/>
        </p:nvSpPr>
        <p:spPr>
          <a:xfrm>
            <a:off x="12661" y="4326362"/>
            <a:ext cx="9148885" cy="584776"/>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dirty="0" smtClean="0">
                <a:solidFill>
                  <a:schemeClr val="bg1"/>
                </a:solidFill>
                <a:latin typeface="Gill Sans Light"/>
                <a:cs typeface="Gill Sans Light"/>
              </a:rPr>
              <a:t>If batch size is beyond a threshold =&gt; worse accuracy</a:t>
            </a:r>
          </a:p>
        </p:txBody>
      </p:sp>
    </p:spTree>
    <p:extLst>
      <p:ext uri="{BB962C8B-B14F-4D97-AF65-F5344CB8AC3E}">
        <p14:creationId xmlns:p14="http://schemas.microsoft.com/office/powerpoint/2010/main" val="1264470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380159"/>
            <a:ext cx="4362822" cy="4273175"/>
          </a:xfrm>
          <a:prstGeom prst="rect">
            <a:avLst/>
          </a:prstGeom>
          <a:ln>
            <a:noFill/>
          </a:ln>
          <a:effectLst>
            <a:softEdge rad="112500"/>
          </a:effec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7"/>
            <a:ext cx="368300" cy="215900"/>
          </a:xfrm>
          <a:prstGeom prst="rect">
            <a:avLst/>
          </a:prstGeom>
        </p:spPr>
      </p:pic>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Big batches beget redundancy</a:t>
            </a:r>
            <a:endParaRPr lang="en-US" sz="4400" dirty="0">
              <a:solidFill>
                <a:schemeClr val="tx1"/>
              </a:solidFill>
              <a:latin typeface="Gill Sans Light"/>
              <a:cs typeface="Gill Sans Light"/>
            </a:endParaRPr>
          </a:p>
        </p:txBody>
      </p:sp>
      <p:sp>
        <p:nvSpPr>
          <p:cNvPr id="29" name="Rounded Rectangle 28"/>
          <p:cNvSpPr/>
          <p:nvPr/>
        </p:nvSpPr>
        <p:spPr>
          <a:xfrm>
            <a:off x="1467616" y="1494119"/>
            <a:ext cx="6640227" cy="2400562"/>
          </a:xfrm>
          <a:prstGeom prst="roundRect">
            <a:avLst>
              <a:gd name="adj" fmla="val 2973"/>
            </a:avLst>
          </a:prstGeom>
          <a:solidFill>
            <a:srgbClr val="1619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Gill Sans Light"/>
                <a:cs typeface="Gill Sans Light"/>
              </a:rPr>
              <a:t>“similar” workload</a:t>
            </a: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a:p>
            <a:pPr algn="ctr"/>
            <a:r>
              <a:rPr lang="en-US" sz="3200" dirty="0" smtClean="0">
                <a:solidFill>
                  <a:schemeClr val="bg1"/>
                </a:solidFill>
                <a:latin typeface="Gill Sans Light"/>
                <a:cs typeface="Gill Sans Light"/>
              </a:rPr>
              <a:t>Workers compute identical gradients =&gt; useless! no speedup</a:t>
            </a:r>
          </a:p>
          <a:p>
            <a:pPr algn="ctr"/>
            <a:endParaRPr lang="en-US" sz="3200" dirty="0" smtClean="0">
              <a:solidFill>
                <a:schemeClr val="bg1"/>
              </a:solidFill>
              <a:latin typeface="Gill Sans Light"/>
              <a:cs typeface="Gill Sans Light"/>
            </a:endParaRPr>
          </a:p>
        </p:txBody>
      </p:sp>
      <p:pic>
        <p:nvPicPr>
          <p:cNvPr id="37" name="Picture 36" descr="02-11.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95167" y="5547693"/>
            <a:ext cx="421351" cy="334367"/>
          </a:xfrm>
          <a:prstGeom prst="rect">
            <a:avLst/>
          </a:prstGeom>
        </p:spPr>
      </p:pic>
      <p:pic>
        <p:nvPicPr>
          <p:cNvPr id="38" name="Picture 37" descr="1412613364603_wps_17_SANTA_MONICA_CA_AUGUST_04.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11534" y="5969895"/>
            <a:ext cx="404984" cy="342344"/>
          </a:xfrm>
          <a:prstGeom prst="rect">
            <a:avLst/>
          </a:prstGeom>
        </p:spPr>
      </p:pic>
      <p:pic>
        <p:nvPicPr>
          <p:cNvPr id="39" name="Picture 3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410" y="5534901"/>
            <a:ext cx="1347080" cy="321561"/>
          </a:xfrm>
          <a:prstGeom prst="rect">
            <a:avLst/>
          </a:prstGeom>
        </p:spPr>
      </p:pic>
      <p:pic>
        <p:nvPicPr>
          <p:cNvPr id="40" name="Picture 3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410" y="5965802"/>
            <a:ext cx="1347080" cy="321561"/>
          </a:xfrm>
          <a:prstGeom prst="rect">
            <a:avLst/>
          </a:prstGeom>
        </p:spPr>
      </p:pic>
      <p:pic>
        <p:nvPicPr>
          <p:cNvPr id="42" name="Picture 4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9950" y="5964675"/>
            <a:ext cx="1347080" cy="321561"/>
          </a:xfrm>
          <a:prstGeom prst="rect">
            <a:avLst/>
          </a:prstGeom>
        </p:spPr>
      </p:pic>
      <p:pic>
        <p:nvPicPr>
          <p:cNvPr id="44" name="Picture 4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7465" y="5963548"/>
            <a:ext cx="1347080" cy="321561"/>
          </a:xfrm>
          <a:prstGeom prst="rect">
            <a:avLst/>
          </a:prstGeom>
        </p:spPr>
      </p:pic>
      <p:pic>
        <p:nvPicPr>
          <p:cNvPr id="45" name="Picture 44" descr="716974.jpg"/>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483731" y="6007007"/>
            <a:ext cx="364607" cy="299169"/>
          </a:xfrm>
          <a:prstGeom prst="rect">
            <a:avLst/>
          </a:prstGeom>
        </p:spPr>
      </p:pic>
      <p:pic>
        <p:nvPicPr>
          <p:cNvPr id="47" name="Picture 46"/>
          <p:cNvPicPr>
            <a:picLocks noChangeAspect="1"/>
          </p:cNvPicPr>
          <p:nvPr/>
        </p:nvPicPr>
        <p:blipFill rotWithShape="1">
          <a:blip r:embed="rId9" cstate="print">
            <a:extLst>
              <a:ext uri="{28A0092B-C50C-407E-A947-70E740481C1C}">
                <a14:useLocalDpi xmlns:a14="http://schemas.microsoft.com/office/drawing/2010/main"/>
              </a:ext>
            </a:extLst>
          </a:blip>
          <a:srcRect b="-1125"/>
          <a:stretch/>
        </p:blipFill>
        <p:spPr>
          <a:xfrm>
            <a:off x="6777812" y="5950045"/>
            <a:ext cx="406987" cy="356131"/>
          </a:xfrm>
          <a:prstGeom prst="rect">
            <a:avLst/>
          </a:prstGeom>
        </p:spPr>
      </p:pic>
      <p:pic>
        <p:nvPicPr>
          <p:cNvPr id="55" name="Picture 54" descr="02-11.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91271" y="6402711"/>
            <a:ext cx="421351" cy="334367"/>
          </a:xfrm>
          <a:prstGeom prst="rect">
            <a:avLst/>
          </a:prstGeom>
        </p:spPr>
      </p:pic>
      <p:pic>
        <p:nvPicPr>
          <p:cNvPr id="56" name="Picture 5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6514" y="6389919"/>
            <a:ext cx="1347080" cy="321561"/>
          </a:xfrm>
          <a:prstGeom prst="rect">
            <a:avLst/>
          </a:prstGeom>
        </p:spPr>
      </p:pic>
      <p:pic>
        <p:nvPicPr>
          <p:cNvPr id="57" name="Picture 56" descr="02-11.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42222" y="6394046"/>
            <a:ext cx="421351" cy="334367"/>
          </a:xfrm>
          <a:prstGeom prst="rect">
            <a:avLst/>
          </a:prstGeom>
        </p:spPr>
      </p:pic>
      <p:pic>
        <p:nvPicPr>
          <p:cNvPr id="58" name="Picture 5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7465" y="6381254"/>
            <a:ext cx="1347080" cy="321561"/>
          </a:xfrm>
          <a:prstGeom prst="rect">
            <a:avLst/>
          </a:prstGeom>
        </p:spPr>
      </p:pic>
      <p:pic>
        <p:nvPicPr>
          <p:cNvPr id="59" name="Picture 58" descr="02-11.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95167" y="6419644"/>
            <a:ext cx="421351" cy="334367"/>
          </a:xfrm>
          <a:prstGeom prst="rect">
            <a:avLst/>
          </a:prstGeom>
        </p:spPr>
      </p:pic>
      <p:pic>
        <p:nvPicPr>
          <p:cNvPr id="60" name="Picture 5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0410" y="6406852"/>
            <a:ext cx="1347080" cy="321561"/>
          </a:xfrm>
          <a:prstGeom prst="rect">
            <a:avLst/>
          </a:prstGeom>
        </p:spPr>
      </p:pic>
      <p:pic>
        <p:nvPicPr>
          <p:cNvPr id="61" name="Picture 60" descr="02-11.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40208" y="5522095"/>
            <a:ext cx="421351" cy="334367"/>
          </a:xfrm>
          <a:prstGeom prst="rect">
            <a:avLst/>
          </a:prstGeom>
        </p:spPr>
      </p:pic>
      <p:pic>
        <p:nvPicPr>
          <p:cNvPr id="62" name="Picture 6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451" y="5509303"/>
            <a:ext cx="1347080" cy="321561"/>
          </a:xfrm>
          <a:prstGeom prst="rect">
            <a:avLst/>
          </a:prstGeom>
        </p:spPr>
      </p:pic>
      <p:pic>
        <p:nvPicPr>
          <p:cNvPr id="63" name="Picture 62" descr="02-11.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54707" y="5573291"/>
            <a:ext cx="421351" cy="334367"/>
          </a:xfrm>
          <a:prstGeom prst="rect">
            <a:avLst/>
          </a:prstGeom>
        </p:spPr>
      </p:pic>
      <p:pic>
        <p:nvPicPr>
          <p:cNvPr id="64" name="Picture 6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9950" y="5560499"/>
            <a:ext cx="1347080" cy="321561"/>
          </a:xfrm>
          <a:prstGeom prst="rect">
            <a:avLst/>
          </a:prstGeom>
        </p:spPr>
      </p:pic>
      <p:sp>
        <p:nvSpPr>
          <p:cNvPr id="12" name="Rounded Rectangle 11"/>
          <p:cNvSpPr/>
          <p:nvPr/>
        </p:nvSpPr>
        <p:spPr>
          <a:xfrm>
            <a:off x="1528224" y="4321814"/>
            <a:ext cx="6640227" cy="2400562"/>
          </a:xfrm>
          <a:prstGeom prst="roundRect">
            <a:avLst>
              <a:gd name="adj" fmla="val 2973"/>
            </a:avLst>
          </a:prstGeom>
          <a:solidFill>
            <a:srgbClr val="16192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u="sng" dirty="0" err="1" smtClean="0">
                <a:solidFill>
                  <a:schemeClr val="bg1"/>
                </a:solidFill>
                <a:latin typeface="Gill Sans Light"/>
                <a:cs typeface="Gill Sans Light"/>
              </a:rPr>
              <a:t>Thm</a:t>
            </a:r>
            <a:r>
              <a:rPr lang="en-US" sz="3200" u="sng" dirty="0" smtClean="0">
                <a:solidFill>
                  <a:schemeClr val="bg1"/>
                </a:solidFill>
                <a:latin typeface="Gill Sans Light"/>
                <a:cs typeface="Gill Sans Light"/>
              </a:rPr>
              <a:t>:</a:t>
            </a:r>
            <a:endParaRPr lang="en-US" sz="3200" u="sng"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a:p>
            <a:pPr algn="ctr"/>
            <a:r>
              <a:rPr lang="en-US" sz="3200" dirty="0" smtClean="0">
                <a:solidFill>
                  <a:schemeClr val="bg1"/>
                </a:solidFill>
                <a:latin typeface="Gill Sans Light"/>
                <a:cs typeface="Gill Sans Light"/>
              </a:rPr>
              <a:t>Problems with high “workload diversity”</a:t>
            </a:r>
          </a:p>
          <a:p>
            <a:pPr algn="ctr"/>
            <a:r>
              <a:rPr lang="en-US" sz="3200" dirty="0" smtClean="0">
                <a:solidFill>
                  <a:schemeClr val="bg1"/>
                </a:solidFill>
                <a:latin typeface="Gill Sans Light"/>
                <a:cs typeface="Gill Sans Light"/>
              </a:rPr>
              <a:t>More amenable to parallelization.</a:t>
            </a:r>
          </a:p>
          <a:p>
            <a:pPr algn="ctr"/>
            <a:endParaRPr lang="en-US" sz="3200" dirty="0" smtClean="0">
              <a:solidFill>
                <a:schemeClr val="bg1"/>
              </a:solidFill>
              <a:latin typeface="Gill Sans Light"/>
              <a:cs typeface="Gill Sans Light"/>
            </a:endParaRPr>
          </a:p>
        </p:txBody>
      </p:sp>
    </p:spTree>
    <p:extLst>
      <p:ext uri="{BB962C8B-B14F-4D97-AF65-F5344CB8AC3E}">
        <p14:creationId xmlns:p14="http://schemas.microsoft.com/office/powerpoint/2010/main" val="38968284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4000" dirty="0" smtClean="0">
                <a:solidFill>
                  <a:srgbClr val="000000"/>
                </a:solidFill>
                <a:latin typeface="Gill Sans Light"/>
                <a:cs typeface="Gill Sans Light"/>
              </a:rPr>
              <a:t>Open Question: How to </a:t>
            </a:r>
            <a:r>
              <a:rPr lang="en-US" sz="4000" dirty="0">
                <a:solidFill>
                  <a:srgbClr val="000000"/>
                </a:solidFill>
                <a:latin typeface="Gill Sans Light"/>
                <a:cs typeface="Gill Sans Light"/>
              </a:rPr>
              <a:t>increase Diversity?</a:t>
            </a:r>
          </a:p>
        </p:txBody>
      </p:sp>
      <p:sp>
        <p:nvSpPr>
          <p:cNvPr id="11" name="TextBox 10"/>
          <p:cNvSpPr txBox="1"/>
          <p:nvPr/>
        </p:nvSpPr>
        <p:spPr>
          <a:xfrm>
            <a:off x="-14598" y="1179593"/>
            <a:ext cx="9144000" cy="5262980"/>
          </a:xfrm>
          <a:prstGeom prst="rect">
            <a:avLst/>
          </a:prstGeom>
          <a:noFill/>
        </p:spPr>
        <p:txBody>
          <a:bodyPr wrap="square" rtlCol="0">
            <a:spAutoFit/>
          </a:bodyPr>
          <a:lstStyle/>
          <a:p>
            <a:pPr marL="457200" indent="-457200">
              <a:buFontTx/>
              <a:buChar char="-"/>
            </a:pPr>
            <a:r>
              <a:rPr lang="en-US" sz="2800" dirty="0" smtClean="0">
                <a:solidFill>
                  <a:srgbClr val="000000"/>
                </a:solidFill>
                <a:latin typeface="Gill Sans Light"/>
                <a:cs typeface="Gill Sans Light"/>
              </a:rPr>
              <a:t>We want to maximize</a:t>
            </a:r>
          </a:p>
          <a:p>
            <a:pPr marL="457200" indent="-457200">
              <a:buFontTx/>
              <a:buChar char="-"/>
            </a:pPr>
            <a:endParaRPr lang="en-US" sz="2800" dirty="0">
              <a:solidFill>
                <a:srgbClr val="000000"/>
              </a:solidFill>
              <a:latin typeface="Gill Sans Light"/>
              <a:cs typeface="Gill Sans Light"/>
            </a:endParaRPr>
          </a:p>
          <a:p>
            <a:pPr marL="457200" indent="-457200">
              <a:buFontTx/>
              <a:buChar char="-"/>
            </a:pPr>
            <a:endParaRPr lang="en-US" sz="2800" dirty="0" smtClean="0">
              <a:solidFill>
                <a:srgbClr val="000000"/>
              </a:solidFill>
              <a:latin typeface="Gill Sans Light"/>
              <a:cs typeface="Gill Sans Light"/>
            </a:endParaRPr>
          </a:p>
          <a:p>
            <a:pPr marL="457200" indent="-457200">
              <a:buFontTx/>
              <a:buChar char="-"/>
            </a:pPr>
            <a:endParaRPr lang="en-US" sz="2800" dirty="0">
              <a:solidFill>
                <a:srgbClr val="000000"/>
              </a:solidFill>
              <a:latin typeface="Gill Sans Light"/>
              <a:cs typeface="Gill Sans Light"/>
            </a:endParaRPr>
          </a:p>
          <a:p>
            <a:pPr marL="457200" indent="-457200">
              <a:buFontTx/>
              <a:buChar char="-"/>
            </a:pPr>
            <a:r>
              <a:rPr lang="en-US" sz="2800" dirty="0" smtClean="0">
                <a:solidFill>
                  <a:srgbClr val="000000"/>
                </a:solidFill>
                <a:latin typeface="Gill Sans Light"/>
                <a:cs typeface="Gill Sans Light"/>
              </a:rPr>
              <a:t>Possible ways:</a:t>
            </a:r>
          </a:p>
          <a:p>
            <a:pPr marL="1371600" lvl="2" indent="-457200">
              <a:buFont typeface="Arial"/>
              <a:buChar char="•"/>
            </a:pPr>
            <a:r>
              <a:rPr lang="en-US" sz="2800" b="1" dirty="0" smtClean="0">
                <a:solidFill>
                  <a:srgbClr val="000000"/>
                </a:solidFill>
                <a:latin typeface="Gill Sans Light"/>
                <a:cs typeface="Gill Sans Light"/>
              </a:rPr>
              <a:t>Data pre-processing </a:t>
            </a:r>
            <a:r>
              <a:rPr lang="en-US" sz="2800" dirty="0" smtClean="0">
                <a:solidFill>
                  <a:srgbClr val="000000"/>
                </a:solidFill>
                <a:latin typeface="Gill Sans Light"/>
                <a:cs typeface="Gill Sans Light"/>
              </a:rPr>
              <a:t>(similar to preconditioning)</a:t>
            </a:r>
          </a:p>
          <a:p>
            <a:pPr marL="1371600" lvl="2" indent="-457200">
              <a:buFont typeface="Arial"/>
              <a:buChar char="•"/>
            </a:pPr>
            <a:r>
              <a:rPr lang="en-US" sz="2800" b="1" dirty="0" smtClean="0">
                <a:solidFill>
                  <a:srgbClr val="000000"/>
                </a:solidFill>
                <a:latin typeface="Gill Sans Light"/>
                <a:cs typeface="Gill Sans Light"/>
              </a:rPr>
              <a:t>Dropout </a:t>
            </a:r>
            <a:r>
              <a:rPr lang="en-US" sz="2800" dirty="0" smtClean="0">
                <a:solidFill>
                  <a:srgbClr val="000000"/>
                </a:solidFill>
                <a:latin typeface="Gill Sans Light"/>
                <a:cs typeface="Gill Sans Light"/>
              </a:rPr>
              <a:t>(e.g., gradient </a:t>
            </a:r>
            <a:r>
              <a:rPr lang="en-US" sz="2800" dirty="0" err="1" smtClean="0">
                <a:solidFill>
                  <a:srgbClr val="000000"/>
                </a:solidFill>
                <a:latin typeface="Gill Sans Light"/>
                <a:cs typeface="Gill Sans Light"/>
              </a:rPr>
              <a:t>sparsification</a:t>
            </a:r>
            <a:r>
              <a:rPr lang="en-US" sz="2800" dirty="0" smtClean="0">
                <a:solidFill>
                  <a:srgbClr val="000000"/>
                </a:solidFill>
                <a:latin typeface="Gill Sans Light"/>
                <a:cs typeface="Gill Sans Light"/>
              </a:rPr>
              <a:t>)</a:t>
            </a:r>
          </a:p>
          <a:p>
            <a:pPr marL="1371600" lvl="2" indent="-457200">
              <a:buFont typeface="Arial"/>
              <a:buChar char="•"/>
            </a:pPr>
            <a:r>
              <a:rPr lang="en-US" sz="2800" dirty="0" smtClean="0">
                <a:solidFill>
                  <a:srgbClr val="000000"/>
                </a:solidFill>
                <a:latin typeface="Gill Sans Light"/>
                <a:cs typeface="Gill Sans Light"/>
              </a:rPr>
              <a:t>Design </a:t>
            </a:r>
            <a:r>
              <a:rPr lang="en-US" sz="2800" b="1" dirty="0" smtClean="0">
                <a:solidFill>
                  <a:srgbClr val="000000"/>
                </a:solidFill>
                <a:latin typeface="Gill Sans Light"/>
                <a:cs typeface="Gill Sans Light"/>
              </a:rPr>
              <a:t>deep architectures that suppress interference</a:t>
            </a:r>
          </a:p>
          <a:p>
            <a:pPr marL="457200" indent="-457200">
              <a:buFontTx/>
              <a:buChar char="-"/>
            </a:pPr>
            <a:endParaRPr lang="en-US" sz="2800" dirty="0" smtClean="0">
              <a:solidFill>
                <a:srgbClr val="000000"/>
              </a:solidFill>
              <a:latin typeface="Gill Sans Light"/>
              <a:cs typeface="Gill Sans Light"/>
            </a:endParaRPr>
          </a:p>
          <a:p>
            <a:pPr marL="457200" indent="-457200">
              <a:buFontTx/>
              <a:buChar char="-"/>
            </a:pPr>
            <a:endParaRPr lang="en-US" sz="2800" dirty="0">
              <a:solidFill>
                <a:srgbClr val="000000"/>
              </a:solidFill>
              <a:latin typeface="Gill Sans Light"/>
              <a:cs typeface="Gill Sans Light"/>
            </a:endParaRPr>
          </a:p>
          <a:p>
            <a:pPr marL="457200" indent="-457200">
              <a:buFontTx/>
              <a:buChar char="-"/>
            </a:pPr>
            <a:endParaRPr lang="en-US" sz="2800" dirty="0" smtClean="0">
              <a:solidFill>
                <a:srgbClr val="000000"/>
              </a:solidFill>
              <a:latin typeface="Gill Sans Light"/>
              <a:cs typeface="Gill Sans Light"/>
            </a:endParaRPr>
          </a:p>
          <a:p>
            <a:pPr marL="457200" indent="-457200">
              <a:buFontTx/>
              <a:buChar char="-"/>
            </a:pPr>
            <a:endParaRPr lang="en-US" sz="2800" dirty="0">
              <a:solidFill>
                <a:srgbClr val="000000"/>
              </a:solidFill>
              <a:latin typeface="Gill Sans Light"/>
              <a:cs typeface="Gill Sans Light"/>
            </a:endParaRPr>
          </a:p>
        </p:txBody>
      </p:sp>
      <p:pic>
        <p:nvPicPr>
          <p:cNvPr id="2" name="Picture 1" descr="tikz40.png"/>
          <p:cNvPicPr>
            <a:picLocks noChangeAspect="1"/>
          </p:cNvPicPr>
          <p:nvPr/>
        </p:nvPicPr>
        <p:blipFill rotWithShape="1">
          <a:blip r:embed="rId3">
            <a:extLst>
              <a:ext uri="{28A0092B-C50C-407E-A947-70E740481C1C}">
                <a14:useLocalDpi xmlns:a14="http://schemas.microsoft.com/office/drawing/2010/main" val="0"/>
              </a:ext>
            </a:extLst>
          </a:blip>
          <a:srcRect t="12050"/>
          <a:stretch/>
        </p:blipFill>
        <p:spPr>
          <a:xfrm>
            <a:off x="2241175" y="4718367"/>
            <a:ext cx="5079999" cy="2073520"/>
          </a:xfrm>
          <a:prstGeom prst="rect">
            <a:avLst/>
          </a:prstGeom>
        </p:spPr>
      </p:pic>
      <p:sp>
        <p:nvSpPr>
          <p:cNvPr id="3" name="Rectangle 2"/>
          <p:cNvSpPr/>
          <p:nvPr/>
        </p:nvSpPr>
        <p:spPr>
          <a:xfrm>
            <a:off x="2554941" y="4718367"/>
            <a:ext cx="4049059" cy="1153515"/>
          </a:xfrm>
          <a:prstGeom prst="rect">
            <a:avLst/>
          </a:prstGeom>
          <a:solidFill>
            <a:srgbClr val="FF5D6E">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584696" y="5417224"/>
            <a:ext cx="843866" cy="5625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851141"/>
            <a:ext cx="7425764" cy="793845"/>
          </a:xfrm>
          <a:prstGeom prst="rect">
            <a:avLst/>
          </a:prstGeom>
        </p:spPr>
      </p:pic>
    </p:spTree>
    <p:extLst>
      <p:ext uri="{BB962C8B-B14F-4D97-AF65-F5344CB8AC3E}">
        <p14:creationId xmlns:p14="http://schemas.microsoft.com/office/powerpoint/2010/main" val="25677561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 y="-406606"/>
            <a:ext cx="9143999" cy="6771083"/>
          </a:xfrm>
          <a:prstGeom prst="rect">
            <a:avLst/>
          </a:prstGeom>
          <a:noFill/>
        </p:spPr>
        <p:txBody>
          <a:bodyPr wrap="square" rtlCol="0">
            <a:spAutoFit/>
          </a:bodyPr>
          <a:lstStyle/>
          <a:p>
            <a:pPr algn="ctr"/>
            <a:endParaRPr lang="en-US" sz="4200" dirty="0" smtClean="0">
              <a:solidFill>
                <a:schemeClr val="bg1"/>
              </a:solidFill>
              <a:latin typeface="Gill Sans Light"/>
              <a:cs typeface="Gill Sans Light"/>
            </a:endParaRPr>
          </a:p>
          <a:p>
            <a:pPr algn="ctr"/>
            <a:endParaRPr lang="en-US" sz="3500" i="1" dirty="0" smtClean="0">
              <a:solidFill>
                <a:schemeClr val="bg1"/>
              </a:solidFill>
              <a:latin typeface="Gill Sans Light"/>
              <a:cs typeface="Gill Sans Light"/>
            </a:endParaRPr>
          </a:p>
          <a:p>
            <a:pPr algn="ctr"/>
            <a:r>
              <a:rPr lang="en-US" sz="4500" b="1" dirty="0" smtClean="0">
                <a:solidFill>
                  <a:schemeClr val="bg1"/>
                </a:solidFill>
                <a:latin typeface="Gill Sans Light"/>
                <a:cs typeface="Gill Sans Light"/>
              </a:rPr>
              <a:t/>
            </a:r>
            <a:br>
              <a:rPr lang="en-US" sz="4500" b="1" dirty="0" smtClean="0">
                <a:solidFill>
                  <a:schemeClr val="bg1"/>
                </a:solidFill>
                <a:latin typeface="Gill Sans Light"/>
                <a:cs typeface="Gill Sans Light"/>
              </a:rPr>
            </a:br>
            <a:endParaRPr lang="en-US" sz="2000" b="1" dirty="0" smtClean="0">
              <a:solidFill>
                <a:schemeClr val="bg1"/>
              </a:solidFill>
              <a:latin typeface="Gill Sans Light"/>
              <a:cs typeface="Gill Sans Light"/>
            </a:endParaRPr>
          </a:p>
          <a:p>
            <a:pPr algn="ctr"/>
            <a:endParaRPr lang="en-US" sz="2100" b="1" dirty="0" smtClean="0">
              <a:solidFill>
                <a:schemeClr val="bg1"/>
              </a:solidFill>
              <a:latin typeface="Gill Sans Light"/>
              <a:cs typeface="Gill Sans Light"/>
            </a:endParaRPr>
          </a:p>
          <a:p>
            <a:pPr algn="ctr"/>
            <a:endParaRPr lang="en-US" sz="2100" b="1" dirty="0" smtClean="0">
              <a:solidFill>
                <a:schemeClr val="bg1"/>
              </a:solidFill>
              <a:latin typeface="Gill Sans Light"/>
              <a:cs typeface="Gill Sans Light"/>
            </a:endParaRPr>
          </a:p>
          <a:p>
            <a:pPr algn="ctr"/>
            <a:endParaRPr lang="en-US" sz="2100" b="1" dirty="0" smtClean="0">
              <a:solidFill>
                <a:schemeClr val="bg1"/>
              </a:solidFill>
              <a:latin typeface="Gill Sans Light"/>
              <a:cs typeface="Gill Sans Light"/>
            </a:endParaRPr>
          </a:p>
          <a:p>
            <a:pPr algn="ctr"/>
            <a:endParaRPr lang="en-US" sz="2100" b="1" dirty="0" smtClean="0">
              <a:solidFill>
                <a:schemeClr val="bg1"/>
              </a:solidFill>
              <a:latin typeface="Gill Sans Light"/>
              <a:cs typeface="Gill Sans Light"/>
            </a:endParaRPr>
          </a:p>
          <a:p>
            <a:pPr algn="ctr"/>
            <a:r>
              <a:rPr lang="en-US" sz="4400" b="1" dirty="0" smtClean="0">
                <a:solidFill>
                  <a:schemeClr val="bg1"/>
                </a:solidFill>
                <a:latin typeface="Gill Sans Light"/>
                <a:cs typeface="Gill Sans Light"/>
              </a:rPr>
              <a:t>ECE901</a:t>
            </a:r>
          </a:p>
          <a:p>
            <a:pPr algn="ctr"/>
            <a:endParaRPr lang="en-US" sz="4400" b="1" dirty="0">
              <a:solidFill>
                <a:schemeClr val="bg1"/>
              </a:solidFill>
              <a:latin typeface="Gill Sans Light"/>
              <a:cs typeface="Gill Sans Light"/>
            </a:endParaRPr>
          </a:p>
          <a:p>
            <a:pPr algn="ctr"/>
            <a:endParaRPr lang="en-US" sz="4400" b="1" dirty="0" smtClean="0">
              <a:solidFill>
                <a:schemeClr val="bg1"/>
              </a:solidFill>
              <a:latin typeface="Gill Sans Light"/>
              <a:cs typeface="Gill Sans Light"/>
            </a:endParaRPr>
          </a:p>
          <a:p>
            <a:pPr algn="r"/>
            <a:r>
              <a:rPr lang="en-US" sz="4000" dirty="0" err="1" smtClean="0">
                <a:solidFill>
                  <a:schemeClr val="bg1"/>
                </a:solidFill>
                <a:latin typeface="Gill Sans Light"/>
                <a:cs typeface="Gill Sans Light"/>
              </a:rPr>
              <a:t>Dimitris</a:t>
            </a:r>
            <a:r>
              <a:rPr lang="en-US" sz="4000" dirty="0" smtClean="0">
                <a:solidFill>
                  <a:schemeClr val="bg1"/>
                </a:solidFill>
                <a:latin typeface="Gill Sans Light"/>
                <a:cs typeface="Gill Sans Light"/>
              </a:rPr>
              <a:t> </a:t>
            </a:r>
            <a:r>
              <a:rPr lang="en-US" sz="4000" dirty="0" err="1" smtClean="0">
                <a:solidFill>
                  <a:schemeClr val="bg1"/>
                </a:solidFill>
                <a:latin typeface="Gill Sans Light"/>
                <a:cs typeface="Gill Sans Light"/>
              </a:rPr>
              <a:t>Papailiopoulos</a:t>
            </a:r>
            <a:endParaRPr lang="en-US" sz="3600" dirty="0" smtClean="0">
              <a:solidFill>
                <a:schemeClr val="bg1"/>
              </a:solidFill>
              <a:latin typeface="Gill Sans Light"/>
              <a:cs typeface="Gill Sans Light"/>
            </a:endParaRPr>
          </a:p>
          <a:p>
            <a:pPr algn="r"/>
            <a:r>
              <a:rPr lang="en-US" sz="3600" dirty="0" smtClean="0">
                <a:solidFill>
                  <a:schemeClr val="bg1"/>
                </a:solidFill>
                <a:latin typeface="Gill Sans Light"/>
                <a:cs typeface="Gill Sans Light"/>
              </a:rPr>
              <a:t>University of Wisconsin-Madison</a:t>
            </a:r>
          </a:p>
        </p:txBody>
      </p:sp>
      <p:sp>
        <p:nvSpPr>
          <p:cNvPr id="5" name="Rectangle 4"/>
          <p:cNvSpPr/>
          <p:nvPr/>
        </p:nvSpPr>
        <p:spPr>
          <a:xfrm>
            <a:off x="0" y="328195"/>
            <a:ext cx="9144000" cy="2180754"/>
          </a:xfrm>
          <a:prstGeom prst="rect">
            <a:avLst/>
          </a:prstGeom>
          <a:solidFill>
            <a:schemeClr val="tx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5700" dirty="0" smtClean="0">
                <a:latin typeface="Gill Sans Light"/>
                <a:cs typeface="Gill Sans Light"/>
              </a:rPr>
              <a:t>Open Challenges in Large-Scale ML</a:t>
            </a:r>
            <a:endParaRPr lang="en-US" sz="5700" dirty="0">
              <a:latin typeface="Gill Sans Light"/>
              <a:cs typeface="Gill Sans Light"/>
            </a:endParaRPr>
          </a:p>
        </p:txBody>
      </p:sp>
    </p:spTree>
    <p:extLst>
      <p:ext uri="{BB962C8B-B14F-4D97-AF65-F5344CB8AC3E}">
        <p14:creationId xmlns:p14="http://schemas.microsoft.com/office/powerpoint/2010/main" val="38042766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4000" dirty="0" smtClean="0">
                <a:solidFill>
                  <a:srgbClr val="000000"/>
                </a:solidFill>
                <a:latin typeface="Gill Sans Light"/>
                <a:cs typeface="Gill Sans Light"/>
              </a:rPr>
              <a:t>Open Question: How to Beat Interference?</a:t>
            </a:r>
            <a:endParaRPr lang="en-US" sz="4000" dirty="0">
              <a:solidFill>
                <a:srgbClr val="000000"/>
              </a:solidFill>
              <a:latin typeface="Gill Sans Light"/>
              <a:cs typeface="Gill Sans Light"/>
            </a:endParaRPr>
          </a:p>
        </p:txBody>
      </p:sp>
      <p:sp>
        <p:nvSpPr>
          <p:cNvPr id="11" name="TextBox 10"/>
          <p:cNvSpPr txBox="1"/>
          <p:nvPr/>
        </p:nvSpPr>
        <p:spPr>
          <a:xfrm>
            <a:off x="-14598" y="1179593"/>
            <a:ext cx="9144000" cy="5262980"/>
          </a:xfrm>
          <a:prstGeom prst="rect">
            <a:avLst/>
          </a:prstGeom>
          <a:noFill/>
        </p:spPr>
        <p:txBody>
          <a:bodyPr wrap="square" rtlCol="0">
            <a:spAutoFit/>
          </a:bodyPr>
          <a:lstStyle/>
          <a:p>
            <a:pPr marL="457200" indent="-457200">
              <a:buFontTx/>
              <a:buChar char="-"/>
            </a:pPr>
            <a:r>
              <a:rPr lang="en-US" sz="2800" dirty="0" smtClean="0">
                <a:solidFill>
                  <a:srgbClr val="000000"/>
                </a:solidFill>
                <a:latin typeface="Gill Sans Light"/>
                <a:cs typeface="Gill Sans Light"/>
              </a:rPr>
              <a:t>We want to maximize</a:t>
            </a:r>
          </a:p>
          <a:p>
            <a:pPr marL="457200" indent="-457200">
              <a:buFontTx/>
              <a:buChar char="-"/>
            </a:pPr>
            <a:endParaRPr lang="en-US" sz="2800" dirty="0">
              <a:solidFill>
                <a:srgbClr val="000000"/>
              </a:solidFill>
              <a:latin typeface="Gill Sans Light"/>
              <a:cs typeface="Gill Sans Light"/>
            </a:endParaRPr>
          </a:p>
          <a:p>
            <a:pPr marL="457200" indent="-457200">
              <a:buFontTx/>
              <a:buChar char="-"/>
            </a:pPr>
            <a:endParaRPr lang="en-US" sz="2800" dirty="0" smtClean="0">
              <a:solidFill>
                <a:srgbClr val="000000"/>
              </a:solidFill>
              <a:latin typeface="Gill Sans Light"/>
              <a:cs typeface="Gill Sans Light"/>
            </a:endParaRPr>
          </a:p>
          <a:p>
            <a:pPr marL="457200" indent="-457200">
              <a:buFontTx/>
              <a:buChar char="-"/>
            </a:pPr>
            <a:endParaRPr lang="en-US" sz="2800" dirty="0">
              <a:solidFill>
                <a:srgbClr val="000000"/>
              </a:solidFill>
              <a:latin typeface="Gill Sans Light"/>
              <a:cs typeface="Gill Sans Light"/>
            </a:endParaRPr>
          </a:p>
          <a:p>
            <a:pPr marL="457200" indent="-457200">
              <a:buFontTx/>
              <a:buChar char="-"/>
            </a:pPr>
            <a:r>
              <a:rPr lang="en-US" sz="2800" dirty="0" smtClean="0">
                <a:solidFill>
                  <a:srgbClr val="000000"/>
                </a:solidFill>
                <a:latin typeface="Gill Sans Light"/>
                <a:cs typeface="Gill Sans Light"/>
              </a:rPr>
              <a:t>Possible ways:</a:t>
            </a:r>
          </a:p>
          <a:p>
            <a:pPr marL="1371600" lvl="2" indent="-457200">
              <a:buFont typeface="Arial"/>
              <a:buChar char="•"/>
            </a:pPr>
            <a:r>
              <a:rPr lang="en-US" sz="2800" b="1" dirty="0" smtClean="0">
                <a:solidFill>
                  <a:srgbClr val="000000"/>
                </a:solidFill>
                <a:latin typeface="Gill Sans Light"/>
                <a:cs typeface="Gill Sans Light"/>
              </a:rPr>
              <a:t>Data pre-processing </a:t>
            </a:r>
            <a:r>
              <a:rPr lang="en-US" sz="2800" dirty="0" smtClean="0">
                <a:solidFill>
                  <a:srgbClr val="000000"/>
                </a:solidFill>
                <a:latin typeface="Gill Sans Light"/>
                <a:cs typeface="Gill Sans Light"/>
              </a:rPr>
              <a:t>(similar to preconditioning)</a:t>
            </a:r>
          </a:p>
          <a:p>
            <a:pPr marL="1371600" lvl="2" indent="-457200">
              <a:buFont typeface="Arial"/>
              <a:buChar char="•"/>
            </a:pPr>
            <a:r>
              <a:rPr lang="en-US" sz="2800" b="1" dirty="0">
                <a:solidFill>
                  <a:srgbClr val="000000"/>
                </a:solidFill>
                <a:latin typeface="Gill Sans Light"/>
                <a:cs typeface="Gill Sans Light"/>
              </a:rPr>
              <a:t>Dropout </a:t>
            </a:r>
            <a:r>
              <a:rPr lang="en-US" sz="2800" dirty="0">
                <a:solidFill>
                  <a:srgbClr val="000000"/>
                </a:solidFill>
                <a:latin typeface="Gill Sans Light"/>
                <a:cs typeface="Gill Sans Light"/>
              </a:rPr>
              <a:t>(e.g., gradient </a:t>
            </a:r>
            <a:r>
              <a:rPr lang="en-US" sz="2800" dirty="0" err="1">
                <a:solidFill>
                  <a:srgbClr val="000000"/>
                </a:solidFill>
                <a:latin typeface="Gill Sans Light"/>
                <a:cs typeface="Gill Sans Light"/>
              </a:rPr>
              <a:t>sparsification</a:t>
            </a:r>
            <a:r>
              <a:rPr lang="en-US" sz="2800" dirty="0">
                <a:solidFill>
                  <a:srgbClr val="000000"/>
                </a:solidFill>
                <a:latin typeface="Gill Sans Light"/>
                <a:cs typeface="Gill Sans Light"/>
              </a:rPr>
              <a:t>)</a:t>
            </a:r>
          </a:p>
          <a:p>
            <a:pPr marL="1371600" lvl="2" indent="-457200">
              <a:buFont typeface="Arial"/>
              <a:buChar char="•"/>
            </a:pPr>
            <a:r>
              <a:rPr lang="en-US" sz="2800" dirty="0" smtClean="0">
                <a:solidFill>
                  <a:srgbClr val="000000"/>
                </a:solidFill>
                <a:latin typeface="Gill Sans Light"/>
                <a:cs typeface="Gill Sans Light"/>
              </a:rPr>
              <a:t>Design </a:t>
            </a:r>
            <a:r>
              <a:rPr lang="en-US" sz="2800" b="1" dirty="0" smtClean="0">
                <a:solidFill>
                  <a:srgbClr val="000000"/>
                </a:solidFill>
                <a:latin typeface="Gill Sans Light"/>
                <a:cs typeface="Gill Sans Light"/>
              </a:rPr>
              <a:t>deep architectures that suppress interference</a:t>
            </a:r>
          </a:p>
          <a:p>
            <a:pPr marL="457200" indent="-457200">
              <a:buFontTx/>
              <a:buChar char="-"/>
            </a:pPr>
            <a:endParaRPr lang="en-US" sz="2800" dirty="0" smtClean="0">
              <a:solidFill>
                <a:srgbClr val="000000"/>
              </a:solidFill>
              <a:latin typeface="Gill Sans Light"/>
              <a:cs typeface="Gill Sans Light"/>
            </a:endParaRPr>
          </a:p>
          <a:p>
            <a:pPr marL="457200" indent="-457200">
              <a:buFontTx/>
              <a:buChar char="-"/>
            </a:pPr>
            <a:endParaRPr lang="en-US" sz="2800" dirty="0">
              <a:solidFill>
                <a:srgbClr val="000000"/>
              </a:solidFill>
              <a:latin typeface="Gill Sans Light"/>
              <a:cs typeface="Gill Sans Light"/>
            </a:endParaRPr>
          </a:p>
          <a:p>
            <a:pPr marL="457200" indent="-457200">
              <a:buFontTx/>
              <a:buChar char="-"/>
            </a:pPr>
            <a:endParaRPr lang="en-US" sz="2800" dirty="0" smtClean="0">
              <a:solidFill>
                <a:srgbClr val="000000"/>
              </a:solidFill>
              <a:latin typeface="Gill Sans Light"/>
              <a:cs typeface="Gill Sans Light"/>
            </a:endParaRPr>
          </a:p>
          <a:p>
            <a:pPr marL="457200" indent="-457200">
              <a:buFontTx/>
              <a:buChar char="-"/>
            </a:pPr>
            <a:endParaRPr lang="en-US" sz="2800" dirty="0">
              <a:solidFill>
                <a:srgbClr val="000000"/>
              </a:solidFill>
              <a:latin typeface="Gill Sans Light"/>
              <a:cs typeface="Gill Sans Light"/>
            </a:endParaRPr>
          </a:p>
        </p:txBody>
      </p:sp>
      <p:pic>
        <p:nvPicPr>
          <p:cNvPr id="2" name="Picture 1" descr="tikz40.png"/>
          <p:cNvPicPr>
            <a:picLocks noChangeAspect="1"/>
          </p:cNvPicPr>
          <p:nvPr/>
        </p:nvPicPr>
        <p:blipFill rotWithShape="1">
          <a:blip r:embed="rId3">
            <a:extLst>
              <a:ext uri="{28A0092B-C50C-407E-A947-70E740481C1C}">
                <a14:useLocalDpi xmlns:a14="http://schemas.microsoft.com/office/drawing/2010/main" val="0"/>
              </a:ext>
            </a:extLst>
          </a:blip>
          <a:srcRect t="12050"/>
          <a:stretch/>
        </p:blipFill>
        <p:spPr>
          <a:xfrm>
            <a:off x="2241175" y="4718367"/>
            <a:ext cx="5079999" cy="2073520"/>
          </a:xfrm>
          <a:prstGeom prst="rect">
            <a:avLst/>
          </a:prstGeom>
        </p:spPr>
      </p:pic>
      <p:sp>
        <p:nvSpPr>
          <p:cNvPr id="3" name="Rectangle 2"/>
          <p:cNvSpPr/>
          <p:nvPr/>
        </p:nvSpPr>
        <p:spPr>
          <a:xfrm>
            <a:off x="2554941" y="5629780"/>
            <a:ext cx="4049059" cy="1153515"/>
          </a:xfrm>
          <a:prstGeom prst="rect">
            <a:avLst/>
          </a:prstGeom>
          <a:solidFill>
            <a:srgbClr val="FF5D6E">
              <a:alpha val="33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2016-bmw-m2-vs-death-valley-review-car-and-driver-photo-666952-s-450x27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85" y="5231250"/>
            <a:ext cx="1684654" cy="1025767"/>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851141"/>
            <a:ext cx="7425764" cy="793845"/>
          </a:xfrm>
          <a:prstGeom prst="rect">
            <a:avLst/>
          </a:prstGeom>
        </p:spPr>
      </p:pic>
    </p:spTree>
    <p:extLst>
      <p:ext uri="{BB962C8B-B14F-4D97-AF65-F5344CB8AC3E}">
        <p14:creationId xmlns:p14="http://schemas.microsoft.com/office/powerpoint/2010/main" val="6260732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300" dirty="0" smtClean="0">
                <a:solidFill>
                  <a:srgbClr val="000000"/>
                </a:solidFill>
                <a:latin typeface="Gill Sans Light"/>
                <a:cs typeface="Gill Sans Light"/>
              </a:rPr>
              <a:t>Conclusions</a:t>
            </a:r>
            <a:endParaRPr lang="en-US" sz="4300" dirty="0">
              <a:solidFill>
                <a:srgbClr val="000000"/>
              </a:solidFill>
              <a:latin typeface="Gill Sans Light"/>
              <a:cs typeface="Gill Sans Light"/>
            </a:endParaRPr>
          </a:p>
        </p:txBody>
      </p:sp>
      <p:sp>
        <p:nvSpPr>
          <p:cNvPr id="3" name="Rectangle 2"/>
          <p:cNvSpPr/>
          <p:nvPr/>
        </p:nvSpPr>
        <p:spPr>
          <a:xfrm>
            <a:off x="37480" y="1792121"/>
            <a:ext cx="8995839" cy="5401480"/>
          </a:xfrm>
          <a:prstGeom prst="rect">
            <a:avLst/>
          </a:prstGeom>
        </p:spPr>
        <p:txBody>
          <a:bodyPr wrap="square">
            <a:spAutoFit/>
          </a:bodyPr>
          <a:lstStyle/>
          <a:p>
            <a:pPr marL="342900" indent="-342900">
              <a:buFontTx/>
              <a:buChar char="-"/>
            </a:pPr>
            <a:r>
              <a:rPr lang="en-US" sz="2300" dirty="0" smtClean="0">
                <a:latin typeface="Gill Sans Light"/>
                <a:cs typeface="Gill Sans Light"/>
              </a:rPr>
              <a:t>Novel analysis of </a:t>
            </a:r>
            <a:r>
              <a:rPr lang="en-US" sz="2300" dirty="0" err="1" smtClean="0">
                <a:latin typeface="Gill Sans Light"/>
                <a:cs typeface="Gill Sans Light"/>
              </a:rPr>
              <a:t>minibatch</a:t>
            </a:r>
            <a:r>
              <a:rPr lang="en-US" sz="2300" dirty="0" smtClean="0">
                <a:latin typeface="Gill Sans Light"/>
                <a:cs typeface="Gill Sans Light"/>
              </a:rPr>
              <a:t> SGD based on gradient interference</a:t>
            </a:r>
          </a:p>
          <a:p>
            <a:pPr marL="342900" indent="-342900">
              <a:buFontTx/>
              <a:buChar char="-"/>
            </a:pPr>
            <a:endParaRPr lang="en-US" sz="2300" dirty="0">
              <a:latin typeface="Gill Sans Light"/>
              <a:cs typeface="Gill Sans Light"/>
            </a:endParaRPr>
          </a:p>
          <a:p>
            <a:pPr marL="342900" indent="-342900">
              <a:buFontTx/>
              <a:buChar char="-"/>
            </a:pPr>
            <a:r>
              <a:rPr lang="en-US" sz="2300" dirty="0" smtClean="0">
                <a:latin typeface="Gill Sans Light"/>
                <a:cs typeface="Gill Sans Light"/>
              </a:rPr>
              <a:t>Batch size cannot increase beyond a fundamental point</a:t>
            </a:r>
          </a:p>
          <a:p>
            <a:endParaRPr lang="en-US" sz="2300" dirty="0" smtClean="0">
              <a:latin typeface="Gill Sans Light"/>
              <a:cs typeface="Gill Sans Light"/>
            </a:endParaRPr>
          </a:p>
          <a:p>
            <a:pPr marL="342900" indent="-342900">
              <a:buFontTx/>
              <a:buChar char="-"/>
            </a:pPr>
            <a:r>
              <a:rPr lang="en-US" sz="2300" dirty="0" smtClean="0">
                <a:latin typeface="Gill Sans Light"/>
                <a:cs typeface="Gill Sans Light"/>
              </a:rPr>
              <a:t>Tight lower bound</a:t>
            </a:r>
          </a:p>
          <a:p>
            <a:endParaRPr lang="en-US" sz="2300" dirty="0" smtClean="0">
              <a:latin typeface="Gill Sans Light"/>
              <a:cs typeface="Gill Sans Light"/>
            </a:endParaRPr>
          </a:p>
          <a:p>
            <a:pPr marL="342900" indent="-342900">
              <a:buFontTx/>
              <a:buChar char="-"/>
            </a:pPr>
            <a:r>
              <a:rPr lang="en-US" sz="2300" dirty="0" smtClean="0">
                <a:latin typeface="Gill Sans Light"/>
                <a:cs typeface="Gill Sans Light"/>
              </a:rPr>
              <a:t>Open Problems:</a:t>
            </a:r>
          </a:p>
          <a:p>
            <a:pPr marL="342900" indent="-342900">
              <a:buFontTx/>
              <a:buChar char="-"/>
            </a:pPr>
            <a:endParaRPr lang="en-US" sz="2300" dirty="0">
              <a:latin typeface="Gill Sans Light"/>
              <a:cs typeface="Gill Sans Light"/>
            </a:endParaRPr>
          </a:p>
          <a:p>
            <a:pPr marL="800100" lvl="1" indent="-342900">
              <a:buFontTx/>
              <a:buChar char="-"/>
            </a:pPr>
            <a:r>
              <a:rPr lang="en-US" sz="2300" dirty="0" smtClean="0">
                <a:latin typeface="Gill Sans Light"/>
                <a:cs typeface="Gill Sans Light"/>
              </a:rPr>
              <a:t>Lower bound for generalization</a:t>
            </a:r>
          </a:p>
          <a:p>
            <a:pPr marL="800100" lvl="1" indent="-342900">
              <a:buFontTx/>
              <a:buChar char="-"/>
            </a:pPr>
            <a:r>
              <a:rPr lang="en-US" sz="2300" dirty="0" smtClean="0">
                <a:latin typeface="Gill Sans Light"/>
                <a:cs typeface="Gill Sans Light"/>
              </a:rPr>
              <a:t>Fundamental trade-off between parallelizability and statistical accuracy</a:t>
            </a:r>
          </a:p>
          <a:p>
            <a:pPr marL="800100" lvl="1" indent="-342900">
              <a:buFontTx/>
              <a:buChar char="-"/>
            </a:pPr>
            <a:r>
              <a:rPr lang="en-US" sz="2300" dirty="0" smtClean="0">
                <a:latin typeface="Gill Sans Light"/>
                <a:cs typeface="Gill Sans Light"/>
              </a:rPr>
              <a:t>Stragglers</a:t>
            </a:r>
          </a:p>
          <a:p>
            <a:pPr lvl="1"/>
            <a:endParaRPr lang="en-US" sz="2300" dirty="0">
              <a:latin typeface="Gill Sans Light"/>
              <a:cs typeface="Gill Sans Light"/>
            </a:endParaRPr>
          </a:p>
          <a:p>
            <a:pPr lvl="1"/>
            <a:endParaRPr lang="en-US" sz="2300" dirty="0" smtClean="0">
              <a:latin typeface="Gill Sans Light"/>
              <a:cs typeface="Gill Sans Light"/>
            </a:endParaRPr>
          </a:p>
          <a:p>
            <a:pPr marL="342900" indent="-342900">
              <a:buFontTx/>
              <a:buChar char="-"/>
            </a:pPr>
            <a:endParaRPr lang="en-US" sz="2300" dirty="0">
              <a:latin typeface="Gill Sans Light"/>
              <a:cs typeface="Gill Sans Light"/>
            </a:endParaRPr>
          </a:p>
          <a:p>
            <a:pPr marL="342900" indent="-342900">
              <a:buFontTx/>
              <a:buChar char="-"/>
            </a:pPr>
            <a:endParaRPr lang="en-US" sz="2300" dirty="0">
              <a:latin typeface="Gill Sans Light"/>
              <a:cs typeface="Gill Sans Light"/>
            </a:endParaRPr>
          </a:p>
        </p:txBody>
      </p:sp>
      <p:sp>
        <p:nvSpPr>
          <p:cNvPr id="5" name="Rectangle 4"/>
          <p:cNvSpPr/>
          <p:nvPr/>
        </p:nvSpPr>
        <p:spPr>
          <a:xfrm>
            <a:off x="-7343" y="0"/>
            <a:ext cx="9173882" cy="6857999"/>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0" b="1" u="sng" dirty="0" smtClean="0">
              <a:latin typeface="Gill Sans Light"/>
              <a:cs typeface="Gill Sans Light"/>
            </a:endParaRPr>
          </a:p>
          <a:p>
            <a:pPr algn="ctr"/>
            <a:r>
              <a:rPr lang="en-US" sz="6000" dirty="0" smtClean="0">
                <a:solidFill>
                  <a:srgbClr val="FB3D6C"/>
                </a:solidFill>
                <a:latin typeface="Gill Sans Light"/>
                <a:cs typeface="Gill Sans Light"/>
              </a:rPr>
              <a:t>A better algorithm?</a:t>
            </a:r>
          </a:p>
          <a:p>
            <a:pPr algn="ctr"/>
            <a:endParaRPr lang="en-US" sz="6000" dirty="0" smtClean="0">
              <a:latin typeface="Gill Sans Light"/>
              <a:cs typeface="Gill Sans Light"/>
            </a:endParaRPr>
          </a:p>
        </p:txBody>
      </p:sp>
    </p:spTree>
    <p:extLst>
      <p:ext uri="{BB962C8B-B14F-4D97-AF65-F5344CB8AC3E}">
        <p14:creationId xmlns:p14="http://schemas.microsoft.com/office/powerpoint/2010/main" val="321549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413414" y="1220643"/>
            <a:ext cx="3844122" cy="3765133"/>
          </a:xfrm>
          <a:prstGeom prst="rect">
            <a:avLst/>
          </a:prstGeom>
          <a:ln>
            <a:noFill/>
          </a:ln>
          <a:effectLst>
            <a:softEdge rad="112500"/>
          </a:effectLst>
        </p:spPr>
      </p:pic>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A better algorithm?</a:t>
            </a:r>
            <a:endParaRPr lang="en-US" sz="4400" dirty="0">
              <a:solidFill>
                <a:schemeClr val="tx1"/>
              </a:solidFill>
              <a:latin typeface="Gill Sans Light"/>
              <a:cs typeface="Gill Sans Light"/>
            </a:endParaRPr>
          </a:p>
        </p:txBody>
      </p:sp>
      <p:grpSp>
        <p:nvGrpSpPr>
          <p:cNvPr id="15" name="Group 14"/>
          <p:cNvGrpSpPr/>
          <p:nvPr/>
        </p:nvGrpSpPr>
        <p:grpSpPr>
          <a:xfrm>
            <a:off x="455064" y="4929052"/>
            <a:ext cx="828707" cy="736673"/>
            <a:chOff x="425988" y="5048709"/>
            <a:chExt cx="828707" cy="736673"/>
          </a:xfrm>
        </p:grpSpPr>
        <p:sp>
          <p:nvSpPr>
            <p:cNvPr id="4" name="Rectangle 3"/>
            <p:cNvSpPr/>
            <p:nvPr/>
          </p:nvSpPr>
          <p:spPr>
            <a:xfrm>
              <a:off x="425988" y="5048709"/>
              <a:ext cx="828707" cy="736673"/>
            </a:xfrm>
            <a:prstGeom prst="rect">
              <a:avLst/>
            </a:prstGeom>
            <a:solidFill>
              <a:srgbClr val="0E1730">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77" y="5285573"/>
              <a:ext cx="377851" cy="304380"/>
            </a:xfrm>
            <a:prstGeom prst="rect">
              <a:avLst/>
            </a:prstGeom>
          </p:spPr>
        </p:pic>
      </p:grpSp>
      <p:grpSp>
        <p:nvGrpSpPr>
          <p:cNvPr id="12" name="Group 11"/>
          <p:cNvGrpSpPr/>
          <p:nvPr/>
        </p:nvGrpSpPr>
        <p:grpSpPr>
          <a:xfrm>
            <a:off x="1553069" y="4948764"/>
            <a:ext cx="828707" cy="736673"/>
            <a:chOff x="2109783" y="5048709"/>
            <a:chExt cx="828707" cy="736673"/>
          </a:xfrm>
        </p:grpSpPr>
        <p:sp>
          <p:nvSpPr>
            <p:cNvPr id="30" name="Rectangle 29"/>
            <p:cNvSpPr/>
            <p:nvPr/>
          </p:nvSpPr>
          <p:spPr>
            <a:xfrm>
              <a:off x="2109783" y="5048709"/>
              <a:ext cx="828707" cy="736673"/>
            </a:xfrm>
            <a:prstGeom prst="rect">
              <a:avLst/>
            </a:prstGeom>
            <a:solidFill>
              <a:srgbClr val="0E1730">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481" y="5270975"/>
              <a:ext cx="377851" cy="304380"/>
            </a:xfrm>
            <a:prstGeom prst="rect">
              <a:avLst/>
            </a:prstGeom>
          </p:spPr>
        </p:pic>
      </p:grpSp>
      <p:grpSp>
        <p:nvGrpSpPr>
          <p:cNvPr id="11" name="Group 10"/>
          <p:cNvGrpSpPr/>
          <p:nvPr/>
        </p:nvGrpSpPr>
        <p:grpSpPr>
          <a:xfrm>
            <a:off x="3376522" y="4930888"/>
            <a:ext cx="828707" cy="810340"/>
            <a:chOff x="4111740" y="5011875"/>
            <a:chExt cx="828707" cy="810340"/>
          </a:xfrm>
        </p:grpSpPr>
        <p:sp>
          <p:nvSpPr>
            <p:cNvPr id="31" name="Rectangle 30"/>
            <p:cNvSpPr/>
            <p:nvPr/>
          </p:nvSpPr>
          <p:spPr>
            <a:xfrm>
              <a:off x="4111740" y="5011875"/>
              <a:ext cx="828707" cy="810340"/>
            </a:xfrm>
            <a:prstGeom prst="rect">
              <a:avLst/>
            </a:prstGeom>
            <a:solidFill>
              <a:srgbClr val="0E1730">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9334" y="5270975"/>
              <a:ext cx="493305" cy="304380"/>
            </a:xfrm>
            <a:prstGeom prst="rect">
              <a:avLst/>
            </a:prstGeom>
          </p:spPr>
        </p:pic>
      </p:grpSp>
      <p:sp>
        <p:nvSpPr>
          <p:cNvPr id="32" name="Rectangle 31"/>
          <p:cNvSpPr/>
          <p:nvPr/>
        </p:nvSpPr>
        <p:spPr>
          <a:xfrm>
            <a:off x="4229949" y="1331431"/>
            <a:ext cx="6658593" cy="3785652"/>
          </a:xfrm>
          <a:prstGeom prst="rect">
            <a:avLst/>
          </a:prstGeom>
        </p:spPr>
        <p:txBody>
          <a:bodyPr wrap="square">
            <a:spAutoFit/>
          </a:bodyPr>
          <a:lstStyle/>
          <a:p>
            <a:r>
              <a:rPr lang="en-US" sz="2400" dirty="0" smtClean="0">
                <a:latin typeface="Gill Sans Light"/>
                <a:cs typeface="Gill Sans Light"/>
              </a:rPr>
              <a:t>Communication / worker:</a:t>
            </a:r>
          </a:p>
          <a:p>
            <a:r>
              <a:rPr lang="en-US" sz="2400" dirty="0">
                <a:latin typeface="Gill Sans Light"/>
                <a:cs typeface="Gill Sans Light"/>
              </a:rPr>
              <a:t>	</a:t>
            </a:r>
            <a:r>
              <a:rPr lang="en-US" sz="2400" dirty="0" smtClean="0">
                <a:latin typeface="Gill Sans Light"/>
                <a:cs typeface="Gill Sans Light"/>
              </a:rPr>
              <a:t>	 </a:t>
            </a:r>
            <a:r>
              <a:rPr lang="en-US" sz="2400" b="1" dirty="0" smtClean="0">
                <a:latin typeface="Gill Sans Light"/>
                <a:cs typeface="Gill Sans Light"/>
              </a:rPr>
              <a:t>O(size of gradient)*32 bits</a:t>
            </a:r>
          </a:p>
          <a:p>
            <a:endParaRPr lang="en-US" sz="2400" dirty="0">
              <a:latin typeface="Gill Sans Light"/>
              <a:cs typeface="Gill Sans Light"/>
            </a:endParaRPr>
          </a:p>
          <a:p>
            <a:r>
              <a:rPr lang="en-US" sz="2400" dirty="0" smtClean="0">
                <a:latin typeface="Gill Sans Light"/>
                <a:cs typeface="Gill Sans Light"/>
              </a:rPr>
              <a:t>Q: Lower precision?</a:t>
            </a:r>
            <a:endParaRPr lang="en-US" sz="2400" dirty="0">
              <a:latin typeface="Gill Sans Light"/>
              <a:cs typeface="Gill Sans Light"/>
            </a:endParaRPr>
          </a:p>
          <a:p>
            <a:r>
              <a:rPr lang="en-US" sz="2400" dirty="0">
                <a:latin typeface="Gill Sans Light"/>
                <a:cs typeface="Gill Sans Light"/>
              </a:rPr>
              <a:t>	     </a:t>
            </a:r>
            <a:r>
              <a:rPr lang="en-US" sz="2400" b="1" dirty="0">
                <a:latin typeface="Gill Sans Light"/>
                <a:cs typeface="Gill Sans Light"/>
              </a:rPr>
              <a:t>O(size of gradient)</a:t>
            </a:r>
            <a:r>
              <a:rPr lang="en-US" sz="2400" b="1" dirty="0" smtClean="0">
                <a:latin typeface="Gill Sans Light"/>
                <a:cs typeface="Gill Sans Light"/>
              </a:rPr>
              <a:t>*4 bits</a:t>
            </a:r>
          </a:p>
          <a:p>
            <a:endParaRPr lang="en-US" sz="2400" b="1" dirty="0">
              <a:latin typeface="Gill Sans Light"/>
              <a:cs typeface="Gill Sans Light"/>
            </a:endParaRPr>
          </a:p>
          <a:p>
            <a:endParaRPr lang="en-US" sz="2400" dirty="0" smtClean="0">
              <a:latin typeface="Gill Sans Light"/>
              <a:cs typeface="Gill Sans Light"/>
            </a:endParaRPr>
          </a:p>
          <a:p>
            <a:r>
              <a:rPr lang="en-US" sz="2400" dirty="0" smtClean="0">
                <a:latin typeface="Gill Sans Light"/>
                <a:cs typeface="Gill Sans Light"/>
              </a:rPr>
              <a:t>A: </a:t>
            </a:r>
            <a:r>
              <a:rPr lang="en-US" sz="2400" b="1" dirty="0" smtClean="0">
                <a:latin typeface="Gill Sans Light"/>
                <a:cs typeface="Gill Sans Light"/>
              </a:rPr>
              <a:t>Yes</a:t>
            </a:r>
            <a:r>
              <a:rPr lang="en-US" sz="2400" dirty="0">
                <a:latin typeface="Gill Sans Light"/>
                <a:cs typeface="Gill Sans Light"/>
              </a:rPr>
              <a:t>!</a:t>
            </a:r>
          </a:p>
          <a:p>
            <a:r>
              <a:rPr lang="en-US" sz="2400" dirty="0" smtClean="0">
                <a:latin typeface="Gill Sans Light"/>
                <a:cs typeface="Gill Sans Light"/>
              </a:rPr>
              <a:t>A lot of recent work on quantized SGD </a:t>
            </a:r>
          </a:p>
          <a:p>
            <a:endParaRPr lang="en-US" sz="2400" b="1" dirty="0">
              <a:latin typeface="Gill Sans Light"/>
              <a:cs typeface="Gill Sans Light"/>
            </a:endParaRPr>
          </a:p>
        </p:txBody>
      </p:sp>
    </p:spTree>
    <p:extLst>
      <p:ext uri="{BB962C8B-B14F-4D97-AF65-F5344CB8AC3E}">
        <p14:creationId xmlns:p14="http://schemas.microsoft.com/office/powerpoint/2010/main" val="4010787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00935" y="2495010"/>
            <a:ext cx="7217786" cy="4362990"/>
          </a:xfrm>
          <a:prstGeom prst="rect">
            <a:avLst/>
          </a:prstGeom>
        </p:spPr>
      </p:pic>
      <p:pic>
        <p:nvPicPr>
          <p:cNvPr id="3" name="Picture 2"/>
          <p:cNvPicPr>
            <a:picLocks noChangeAspect="1"/>
          </p:cNvPicPr>
          <p:nvPr/>
        </p:nvPicPr>
        <p:blipFill>
          <a:blip r:embed="rId4"/>
          <a:stretch>
            <a:fillRect/>
          </a:stretch>
        </p:blipFill>
        <p:spPr>
          <a:xfrm>
            <a:off x="719167" y="-159200"/>
            <a:ext cx="7099554" cy="3651199"/>
          </a:xfrm>
          <a:prstGeom prst="rect">
            <a:avLst/>
          </a:prstGeom>
        </p:spPr>
      </p:pic>
    </p:spTree>
    <p:extLst>
      <p:ext uri="{BB962C8B-B14F-4D97-AF65-F5344CB8AC3E}">
        <p14:creationId xmlns:p14="http://schemas.microsoft.com/office/powerpoint/2010/main" val="28436699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Geometry-preserving Q-SGD?</a:t>
            </a:r>
            <a:endParaRPr lang="en-US" sz="4400" dirty="0">
              <a:solidFill>
                <a:schemeClr val="tx1"/>
              </a:solidFill>
              <a:latin typeface="Gill Sans Light"/>
              <a:cs typeface="Gill Sans Light"/>
            </a:endParaRPr>
          </a:p>
        </p:txBody>
      </p:sp>
      <p:pic>
        <p:nvPicPr>
          <p:cNvPr id="3" name="Picture 2"/>
          <p:cNvPicPr>
            <a:picLocks noChangeAspect="1"/>
          </p:cNvPicPr>
          <p:nvPr/>
        </p:nvPicPr>
        <p:blipFill rotWithShape="1">
          <a:blip r:embed="rId3"/>
          <a:srcRect l="15846" r="22546"/>
          <a:stretch/>
        </p:blipFill>
        <p:spPr>
          <a:xfrm>
            <a:off x="3462819" y="1048073"/>
            <a:ext cx="4232412" cy="3057160"/>
          </a:xfrm>
          <a:prstGeom prst="rect">
            <a:avLst/>
          </a:prstGeom>
        </p:spPr>
      </p:pic>
      <p:grpSp>
        <p:nvGrpSpPr>
          <p:cNvPr id="15" name="Group 14"/>
          <p:cNvGrpSpPr/>
          <p:nvPr/>
        </p:nvGrpSpPr>
        <p:grpSpPr>
          <a:xfrm>
            <a:off x="37253" y="1211062"/>
            <a:ext cx="1954050" cy="4955962"/>
            <a:chOff x="44741" y="2048369"/>
            <a:chExt cx="1954050" cy="4095835"/>
          </a:xfrm>
        </p:grpSpPr>
        <p:sp>
          <p:nvSpPr>
            <p:cNvPr id="4" name="Rectangle 3"/>
            <p:cNvSpPr/>
            <p:nvPr/>
          </p:nvSpPr>
          <p:spPr>
            <a:xfrm>
              <a:off x="44741" y="2048369"/>
              <a:ext cx="1954050" cy="4095835"/>
            </a:xfrm>
            <a:prstGeom prst="rect">
              <a:avLst/>
            </a:prstGeom>
            <a:solidFill>
              <a:srgbClr val="0E1730">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402" y="4074656"/>
              <a:ext cx="377851" cy="304380"/>
            </a:xfrm>
            <a:prstGeom prst="rect">
              <a:avLst/>
            </a:prstGeom>
          </p:spPr>
        </p:pic>
      </p:grpSp>
      <p:sp>
        <p:nvSpPr>
          <p:cNvPr id="14" name="Rectangle 13"/>
          <p:cNvSpPr/>
          <p:nvPr/>
        </p:nvSpPr>
        <p:spPr>
          <a:xfrm>
            <a:off x="212687" y="1412302"/>
            <a:ext cx="1614917" cy="677605"/>
          </a:xfrm>
          <a:prstGeom prst="rect">
            <a:avLst/>
          </a:prstGeom>
          <a:solidFill>
            <a:schemeClr val="accent6">
              <a:lumMod val="20000"/>
              <a:lumOff val="80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16" name="Rectangle 15"/>
          <p:cNvSpPr/>
          <p:nvPr/>
        </p:nvSpPr>
        <p:spPr>
          <a:xfrm>
            <a:off x="212687" y="2185432"/>
            <a:ext cx="1614917" cy="677605"/>
          </a:xfrm>
          <a:prstGeom prst="rect">
            <a:avLst/>
          </a:prstGeom>
          <a:solidFill>
            <a:schemeClr val="accent6">
              <a:lumMod val="60000"/>
              <a:lumOff val="40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17" name="Rectangle 16"/>
          <p:cNvSpPr/>
          <p:nvPr/>
        </p:nvSpPr>
        <p:spPr>
          <a:xfrm>
            <a:off x="212687" y="2958562"/>
            <a:ext cx="1614917" cy="677605"/>
          </a:xfrm>
          <a:prstGeom prst="rect">
            <a:avLst/>
          </a:prstGeom>
          <a:solidFill>
            <a:schemeClr val="accent6">
              <a:lumMod val="7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18" name="Rectangle 17"/>
          <p:cNvSpPr/>
          <p:nvPr/>
        </p:nvSpPr>
        <p:spPr>
          <a:xfrm>
            <a:off x="212687" y="3731692"/>
            <a:ext cx="1614917" cy="677605"/>
          </a:xfrm>
          <a:prstGeom prst="rect">
            <a:avLst/>
          </a:prstGeom>
          <a:solidFill>
            <a:srgbClr val="FF5D6E">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19" name="Rectangle 18"/>
          <p:cNvSpPr/>
          <p:nvPr/>
        </p:nvSpPr>
        <p:spPr>
          <a:xfrm>
            <a:off x="212687" y="5277951"/>
            <a:ext cx="1614917" cy="677605"/>
          </a:xfrm>
          <a:prstGeom prst="rect">
            <a:avLst/>
          </a:prstGeom>
          <a:solidFill>
            <a:srgbClr val="FF5D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20" name="Rectangle 19"/>
          <p:cNvSpPr/>
          <p:nvPr/>
        </p:nvSpPr>
        <p:spPr>
          <a:xfrm>
            <a:off x="212687" y="4504822"/>
            <a:ext cx="1614917" cy="677605"/>
          </a:xfrm>
          <a:prstGeom prst="rect">
            <a:avLst/>
          </a:prstGeom>
          <a:solidFill>
            <a:srgbClr val="FF5D6E">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21" name="Rectangle 20"/>
          <p:cNvSpPr/>
          <p:nvPr/>
        </p:nvSpPr>
        <p:spPr>
          <a:xfrm>
            <a:off x="2485407" y="4089323"/>
            <a:ext cx="6658593" cy="1200328"/>
          </a:xfrm>
          <a:prstGeom prst="rect">
            <a:avLst/>
          </a:prstGeom>
        </p:spPr>
        <p:txBody>
          <a:bodyPr wrap="square">
            <a:spAutoFit/>
          </a:bodyPr>
          <a:lstStyle/>
          <a:p>
            <a:pPr marL="342900" indent="-342900">
              <a:buFont typeface="Arial"/>
              <a:buChar char="•"/>
            </a:pPr>
            <a:r>
              <a:rPr lang="en-US" sz="2400" dirty="0" smtClean="0">
                <a:latin typeface="Gill Sans Light"/>
                <a:cs typeface="Gill Sans Light"/>
              </a:rPr>
              <a:t>Each layer a different matrix</a:t>
            </a:r>
          </a:p>
          <a:p>
            <a:pPr marL="342900" indent="-342900">
              <a:buFont typeface="Arial"/>
              <a:buChar char="•"/>
            </a:pPr>
            <a:r>
              <a:rPr lang="en-US" sz="2400" i="1" dirty="0" smtClean="0">
                <a:latin typeface="Gill Sans Light"/>
                <a:cs typeface="Gill Sans Light"/>
              </a:rPr>
              <a:t>Each matrix has local geometry</a:t>
            </a:r>
          </a:p>
          <a:p>
            <a:pPr marL="342900" indent="-342900">
              <a:buFont typeface="Arial"/>
              <a:buChar char="•"/>
            </a:pPr>
            <a:r>
              <a:rPr lang="en-US" sz="2400" i="1" dirty="0" smtClean="0">
                <a:latin typeface="Gill Sans Light"/>
                <a:cs typeface="Gill Sans Light"/>
              </a:rPr>
              <a:t>32-&gt;4 bit quantization does not respect it</a:t>
            </a:r>
            <a:endParaRPr lang="en-US" sz="2400" i="1" dirty="0">
              <a:latin typeface="Gill Sans Light"/>
              <a:cs typeface="Gill Sans Light"/>
            </a:endParaRPr>
          </a:p>
        </p:txBody>
      </p:sp>
    </p:spTree>
    <p:extLst>
      <p:ext uri="{BB962C8B-B14F-4D97-AF65-F5344CB8AC3E}">
        <p14:creationId xmlns:p14="http://schemas.microsoft.com/office/powerpoint/2010/main" val="1643034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dissolve">
                                      <p:cBhvr>
                                        <p:cTn id="14" dur="500"/>
                                        <p:tgtEl>
                                          <p:spTgt spid="1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Spectrum of Gradients</a:t>
            </a:r>
            <a:endParaRPr lang="en-US" sz="4400" dirty="0">
              <a:solidFill>
                <a:schemeClr val="tx1"/>
              </a:solidFill>
              <a:latin typeface="Gill Sans Light"/>
              <a:cs typeface="Gill Sans Light"/>
            </a:endParaRPr>
          </a:p>
        </p:txBody>
      </p:sp>
      <p:grpSp>
        <p:nvGrpSpPr>
          <p:cNvPr id="15" name="Group 14"/>
          <p:cNvGrpSpPr/>
          <p:nvPr/>
        </p:nvGrpSpPr>
        <p:grpSpPr>
          <a:xfrm>
            <a:off x="37253" y="1211062"/>
            <a:ext cx="1954050" cy="4955962"/>
            <a:chOff x="44741" y="2048369"/>
            <a:chExt cx="1954050" cy="4095835"/>
          </a:xfrm>
        </p:grpSpPr>
        <p:sp>
          <p:nvSpPr>
            <p:cNvPr id="4" name="Rectangle 3"/>
            <p:cNvSpPr/>
            <p:nvPr/>
          </p:nvSpPr>
          <p:spPr>
            <a:xfrm>
              <a:off x="44741" y="2048369"/>
              <a:ext cx="1954050" cy="4095835"/>
            </a:xfrm>
            <a:prstGeom prst="rect">
              <a:avLst/>
            </a:prstGeom>
            <a:solidFill>
              <a:srgbClr val="0E1730">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02" y="4074656"/>
              <a:ext cx="377851" cy="304380"/>
            </a:xfrm>
            <a:prstGeom prst="rect">
              <a:avLst/>
            </a:prstGeom>
          </p:spPr>
        </p:pic>
      </p:grpSp>
      <p:sp>
        <p:nvSpPr>
          <p:cNvPr id="14" name="Rectangle 13"/>
          <p:cNvSpPr/>
          <p:nvPr/>
        </p:nvSpPr>
        <p:spPr>
          <a:xfrm>
            <a:off x="212687" y="1412302"/>
            <a:ext cx="1614917" cy="677605"/>
          </a:xfrm>
          <a:prstGeom prst="rect">
            <a:avLst/>
          </a:prstGeom>
          <a:solidFill>
            <a:schemeClr val="accent6">
              <a:lumMod val="20000"/>
              <a:lumOff val="80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16" name="Rectangle 15"/>
          <p:cNvSpPr/>
          <p:nvPr/>
        </p:nvSpPr>
        <p:spPr>
          <a:xfrm>
            <a:off x="212687" y="2185432"/>
            <a:ext cx="1614917" cy="677605"/>
          </a:xfrm>
          <a:prstGeom prst="rect">
            <a:avLst/>
          </a:prstGeom>
          <a:solidFill>
            <a:schemeClr val="accent6">
              <a:lumMod val="60000"/>
              <a:lumOff val="40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17" name="Rectangle 16"/>
          <p:cNvSpPr/>
          <p:nvPr/>
        </p:nvSpPr>
        <p:spPr>
          <a:xfrm>
            <a:off x="212687" y="2958562"/>
            <a:ext cx="1614917" cy="677605"/>
          </a:xfrm>
          <a:prstGeom prst="rect">
            <a:avLst/>
          </a:prstGeom>
          <a:solidFill>
            <a:schemeClr val="accent6">
              <a:lumMod val="75000"/>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18" name="Rectangle 17"/>
          <p:cNvSpPr/>
          <p:nvPr/>
        </p:nvSpPr>
        <p:spPr>
          <a:xfrm>
            <a:off x="212687" y="3731692"/>
            <a:ext cx="1614917" cy="677605"/>
          </a:xfrm>
          <a:prstGeom prst="rect">
            <a:avLst/>
          </a:prstGeom>
          <a:solidFill>
            <a:srgbClr val="FF5D6E">
              <a:alpha val="5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19" name="Rectangle 18"/>
          <p:cNvSpPr/>
          <p:nvPr/>
        </p:nvSpPr>
        <p:spPr>
          <a:xfrm>
            <a:off x="212687" y="5277951"/>
            <a:ext cx="1614917" cy="677605"/>
          </a:xfrm>
          <a:prstGeom prst="rect">
            <a:avLst/>
          </a:prstGeom>
          <a:solidFill>
            <a:srgbClr val="FF5D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20" name="Rectangle 19"/>
          <p:cNvSpPr/>
          <p:nvPr/>
        </p:nvSpPr>
        <p:spPr>
          <a:xfrm>
            <a:off x="212687" y="4504822"/>
            <a:ext cx="1614917" cy="677605"/>
          </a:xfrm>
          <a:prstGeom prst="rect">
            <a:avLst/>
          </a:prstGeom>
          <a:solidFill>
            <a:srgbClr val="FF5D6E">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5D6E"/>
              </a:solidFill>
            </a:endParaRPr>
          </a:p>
        </p:txBody>
      </p:sp>
      <p:sp>
        <p:nvSpPr>
          <p:cNvPr id="21" name="Rectangle 20"/>
          <p:cNvSpPr/>
          <p:nvPr/>
        </p:nvSpPr>
        <p:spPr>
          <a:xfrm>
            <a:off x="2282207" y="983142"/>
            <a:ext cx="6658593" cy="4216539"/>
          </a:xfrm>
          <a:prstGeom prst="rect">
            <a:avLst/>
          </a:prstGeom>
        </p:spPr>
        <p:txBody>
          <a:bodyPr wrap="square">
            <a:spAutoFit/>
          </a:bodyPr>
          <a:lstStyle/>
          <a:p>
            <a:pPr marL="342900" indent="-342900">
              <a:buFont typeface="Arial"/>
              <a:buChar char="•"/>
            </a:pPr>
            <a:r>
              <a:rPr lang="en-US" sz="2400" dirty="0" smtClean="0">
                <a:latin typeface="Gill Sans Light"/>
                <a:cs typeface="Gill Sans Light"/>
              </a:rPr>
              <a:t>Observation: Fast decaying spectral profile (SVD)</a:t>
            </a:r>
          </a:p>
          <a:p>
            <a:pPr marL="342900" indent="-342900">
              <a:buFont typeface="Arial"/>
              <a:buChar char="•"/>
            </a:pPr>
            <a:endParaRPr lang="en-US" sz="2400" i="1" dirty="0">
              <a:latin typeface="Gill Sans Light"/>
              <a:cs typeface="Gill Sans Light"/>
            </a:endParaRPr>
          </a:p>
          <a:p>
            <a:pPr marL="342900" indent="-342900">
              <a:buFont typeface="Arial"/>
              <a:buChar char="•"/>
            </a:pPr>
            <a:endParaRPr lang="en-US" sz="2400" i="1" dirty="0" smtClean="0">
              <a:latin typeface="Gill Sans Light"/>
              <a:cs typeface="Gill Sans Light"/>
            </a:endParaRPr>
          </a:p>
          <a:p>
            <a:pPr marL="342900" indent="-342900">
              <a:buFont typeface="Arial"/>
              <a:buChar char="•"/>
            </a:pPr>
            <a:endParaRPr lang="en-US" sz="2400" i="1" dirty="0">
              <a:latin typeface="Gill Sans Light"/>
              <a:cs typeface="Gill Sans Light"/>
            </a:endParaRPr>
          </a:p>
          <a:p>
            <a:pPr marL="342900" indent="-342900">
              <a:buFont typeface="Arial"/>
              <a:buChar char="•"/>
            </a:pPr>
            <a:endParaRPr lang="en-US" sz="2400" i="1" dirty="0" smtClean="0">
              <a:latin typeface="Gill Sans Light"/>
              <a:cs typeface="Gill Sans Light"/>
            </a:endParaRPr>
          </a:p>
          <a:p>
            <a:pPr marL="342900" indent="-342900">
              <a:buFont typeface="Arial"/>
              <a:buChar char="•"/>
            </a:pPr>
            <a:endParaRPr lang="en-US" sz="2400" i="1" dirty="0">
              <a:latin typeface="Gill Sans Light"/>
              <a:cs typeface="Gill Sans Light"/>
            </a:endParaRPr>
          </a:p>
          <a:p>
            <a:pPr marL="342900" indent="-342900">
              <a:buFont typeface="Arial"/>
              <a:buChar char="•"/>
            </a:pPr>
            <a:endParaRPr lang="en-US" sz="2400" i="1" dirty="0" smtClean="0">
              <a:latin typeface="Gill Sans Light"/>
              <a:cs typeface="Gill Sans Light"/>
            </a:endParaRPr>
          </a:p>
          <a:p>
            <a:pPr marL="342900" indent="-342900">
              <a:buFont typeface="Arial"/>
              <a:buChar char="•"/>
            </a:pPr>
            <a:endParaRPr lang="en-US" sz="2400" i="1" dirty="0">
              <a:latin typeface="Gill Sans Light"/>
              <a:cs typeface="Gill Sans Light"/>
            </a:endParaRPr>
          </a:p>
          <a:p>
            <a:pPr marL="342900" indent="-342900">
              <a:buFont typeface="Arial"/>
              <a:buChar char="•"/>
            </a:pPr>
            <a:endParaRPr lang="en-US" sz="2400" i="1" dirty="0" smtClean="0">
              <a:latin typeface="Gill Sans Light"/>
              <a:cs typeface="Gill Sans Light"/>
            </a:endParaRPr>
          </a:p>
          <a:p>
            <a:pPr marL="342900" indent="-342900">
              <a:buFont typeface="Arial"/>
              <a:buChar char="•"/>
            </a:pPr>
            <a:endParaRPr lang="en-US" sz="2400" dirty="0" smtClean="0">
              <a:latin typeface="Gill Sans Light"/>
              <a:cs typeface="Gill Sans Light"/>
            </a:endParaRPr>
          </a:p>
          <a:p>
            <a:pPr marL="342900" indent="-342900">
              <a:buFont typeface="Arial"/>
              <a:buChar char="•"/>
            </a:pPr>
            <a:r>
              <a:rPr lang="en-US" sz="2800" dirty="0" smtClean="0">
                <a:latin typeface="Gill Sans Light"/>
                <a:cs typeface="Gill Sans Light"/>
              </a:rPr>
              <a:t>What if we quantize in the spectral domain?</a:t>
            </a:r>
            <a:endParaRPr lang="en-US" sz="2800" dirty="0">
              <a:latin typeface="Gill Sans Light"/>
              <a:cs typeface="Gill Sans Light"/>
            </a:endParaRPr>
          </a:p>
        </p:txBody>
      </p:sp>
      <p:grpSp>
        <p:nvGrpSpPr>
          <p:cNvPr id="13" name="Group 12"/>
          <p:cNvGrpSpPr/>
          <p:nvPr/>
        </p:nvGrpSpPr>
        <p:grpSpPr>
          <a:xfrm>
            <a:off x="3261382" y="1490198"/>
            <a:ext cx="4166088" cy="2786704"/>
            <a:chOff x="3261382" y="1490198"/>
            <a:chExt cx="4166088" cy="2786704"/>
          </a:xfrm>
        </p:grpSpPr>
        <p:pic>
          <p:nvPicPr>
            <p:cNvPr id="8" name="Picture 7" descr="g67Fk9hAAAAAElFTkSuQmCC.png"/>
            <p:cNvPicPr>
              <a:picLocks noChangeAspect="1"/>
            </p:cNvPicPr>
            <p:nvPr/>
          </p:nvPicPr>
          <p:blipFill rotWithShape="1">
            <a:blip r:embed="rId4">
              <a:extLst>
                <a:ext uri="{28A0092B-C50C-407E-A947-70E740481C1C}">
                  <a14:useLocalDpi xmlns:a14="http://schemas.microsoft.com/office/drawing/2010/main" val="0"/>
                </a:ext>
              </a:extLst>
            </a:blip>
            <a:srcRect t="6626"/>
            <a:stretch/>
          </p:blipFill>
          <p:spPr>
            <a:xfrm>
              <a:off x="3261382" y="1523774"/>
              <a:ext cx="4146704" cy="2753128"/>
            </a:xfrm>
            <a:prstGeom prst="rect">
              <a:avLst/>
            </a:prstGeom>
          </p:spPr>
        </p:pic>
        <p:sp>
          <p:nvSpPr>
            <p:cNvPr id="2" name="Oval 1"/>
            <p:cNvSpPr/>
            <p:nvPr/>
          </p:nvSpPr>
          <p:spPr>
            <a:xfrm>
              <a:off x="3381337" y="1490198"/>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820879" y="3140191"/>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250056" y="3487951"/>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662952" y="3510111"/>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108410" y="3581111"/>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05025" y="3586991"/>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950483" y="3657991"/>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6363379" y="3663871"/>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6808837" y="3718591"/>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205452" y="3838431"/>
              <a:ext cx="222018" cy="2100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 name="Straight Arrow Connector 10"/>
          <p:cNvCxnSpPr/>
          <p:nvPr/>
        </p:nvCxnSpPr>
        <p:spPr>
          <a:xfrm>
            <a:off x="1235765" y="1523774"/>
            <a:ext cx="2025617" cy="661658"/>
          </a:xfrm>
          <a:prstGeom prst="straightConnector1">
            <a:avLst/>
          </a:prstGeom>
          <a:ln w="38100" cmpd="sng">
            <a:solidFill>
              <a:srgbClr val="C62E51"/>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filters.png"/>
          <p:cNvPicPr>
            <a:picLocks noChangeAspect="1"/>
          </p:cNvPicPr>
          <p:nvPr/>
        </p:nvPicPr>
        <p:blipFill rotWithShape="1">
          <a:blip r:embed="rId5">
            <a:extLst>
              <a:ext uri="{28A0092B-C50C-407E-A947-70E740481C1C}">
                <a14:useLocalDpi xmlns:a14="http://schemas.microsoft.com/office/drawing/2010/main" val="0"/>
              </a:ext>
            </a:extLst>
          </a:blip>
          <a:srcRect l="-91" r="59725" b="79407"/>
          <a:stretch/>
        </p:blipFill>
        <p:spPr>
          <a:xfrm>
            <a:off x="188330" y="1310288"/>
            <a:ext cx="1676711" cy="855381"/>
          </a:xfrm>
          <a:prstGeom prst="rect">
            <a:avLst/>
          </a:prstGeom>
        </p:spPr>
      </p:pic>
    </p:spTree>
    <p:extLst>
      <p:ext uri="{BB962C8B-B14F-4D97-AF65-F5344CB8AC3E}">
        <p14:creationId xmlns:p14="http://schemas.microsoft.com/office/powerpoint/2010/main" val="3098703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Systematic Recipe</a:t>
            </a:r>
            <a:endParaRPr lang="en-US" sz="4400" dirty="0">
              <a:solidFill>
                <a:schemeClr val="tx1"/>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04" y="1953056"/>
            <a:ext cx="7852850" cy="2174860"/>
          </a:xfrm>
          <a:prstGeom prst="rect">
            <a:avLst/>
          </a:prstGeom>
        </p:spPr>
      </p:pic>
      <p:sp>
        <p:nvSpPr>
          <p:cNvPr id="14" name="Rectangle 13"/>
          <p:cNvSpPr/>
          <p:nvPr/>
        </p:nvSpPr>
        <p:spPr>
          <a:xfrm>
            <a:off x="-303707" y="4809628"/>
            <a:ext cx="9718627" cy="1569660"/>
          </a:xfrm>
          <a:prstGeom prst="rect">
            <a:avLst/>
          </a:prstGeom>
          <a:solidFill>
            <a:srgbClr val="0E1730"/>
          </a:solidFill>
          <a:ln>
            <a:noFill/>
          </a:ln>
          <a:effectLst>
            <a:outerShdw blurRad="50800" dist="38100" dir="2700000" algn="tl" rotWithShape="0">
              <a:prstClr val="black">
                <a:alpha val="40000"/>
              </a:prstClr>
            </a:outerShdw>
          </a:effectLst>
        </p:spPr>
        <p:txBody>
          <a:bodyPr wrap="square">
            <a:spAutoFit/>
          </a:bodyPr>
          <a:lstStyle/>
          <a:p>
            <a:pPr algn="ctr"/>
            <a:r>
              <a:rPr lang="en-US" sz="3200" u="sng" dirty="0" smtClean="0">
                <a:solidFill>
                  <a:schemeClr val="bg1"/>
                </a:solidFill>
                <a:latin typeface="Gill Sans Light"/>
                <a:cs typeface="Gill Sans Light"/>
              </a:rPr>
              <a:t>Open Problem: </a:t>
            </a:r>
          </a:p>
          <a:p>
            <a:pPr algn="ctr"/>
            <a:r>
              <a:rPr lang="en-US" sz="3200" dirty="0" smtClean="0">
                <a:solidFill>
                  <a:schemeClr val="bg1"/>
                </a:solidFill>
                <a:latin typeface="Gill Sans Light"/>
                <a:cs typeface="Gill Sans Light"/>
              </a:rPr>
              <a:t>What is the min. variance </a:t>
            </a:r>
          </a:p>
          <a:p>
            <a:pPr algn="ctr"/>
            <a:r>
              <a:rPr lang="en-US" sz="3200" dirty="0" err="1" smtClean="0">
                <a:solidFill>
                  <a:schemeClr val="bg1"/>
                </a:solidFill>
                <a:latin typeface="Gill Sans Light"/>
                <a:cs typeface="Gill Sans Light"/>
              </a:rPr>
              <a:t>StochGrad</a:t>
            </a:r>
            <a:r>
              <a:rPr lang="en-US" sz="3200" dirty="0" smtClean="0">
                <a:solidFill>
                  <a:schemeClr val="bg1"/>
                </a:solidFill>
                <a:latin typeface="Gill Sans Light"/>
                <a:cs typeface="Gill Sans Light"/>
              </a:rPr>
              <a:t> that is succinct</a:t>
            </a:r>
          </a:p>
        </p:txBody>
      </p:sp>
    </p:spTree>
    <p:extLst>
      <p:ext uri="{BB962C8B-B14F-4D97-AF65-F5344CB8AC3E}">
        <p14:creationId xmlns:p14="http://schemas.microsoft.com/office/powerpoint/2010/main" val="31881690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474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chemeClr val="tx1"/>
                </a:solidFill>
                <a:latin typeface="Gill Sans Light"/>
                <a:cs typeface="Gill Sans Light"/>
              </a:rPr>
              <a:t>Open Problems</a:t>
            </a:r>
            <a:endParaRPr lang="en-US" sz="5400" dirty="0">
              <a:solidFill>
                <a:schemeClr val="tx1"/>
              </a:solidFill>
              <a:latin typeface="Gill Sans Light"/>
              <a:cs typeface="Gill Sans Light"/>
            </a:endParaRPr>
          </a:p>
        </p:txBody>
      </p:sp>
      <p:sp>
        <p:nvSpPr>
          <p:cNvPr id="14" name="Rectangle 13"/>
          <p:cNvSpPr/>
          <p:nvPr/>
        </p:nvSpPr>
        <p:spPr>
          <a:xfrm>
            <a:off x="-59764" y="1426886"/>
            <a:ext cx="9050432" cy="6494085"/>
          </a:xfrm>
          <a:prstGeom prst="rect">
            <a:avLst/>
          </a:prstGeom>
        </p:spPr>
        <p:txBody>
          <a:bodyPr wrap="square">
            <a:spAutoFit/>
          </a:bodyPr>
          <a:lstStyle/>
          <a:p>
            <a:pPr marL="342900" indent="-342900">
              <a:buFont typeface="Arial"/>
              <a:buChar char="•"/>
            </a:pPr>
            <a:r>
              <a:rPr lang="en-US" sz="3200" b="1" dirty="0" smtClean="0">
                <a:latin typeface="Gill Sans Light"/>
                <a:cs typeface="Gill Sans Light"/>
              </a:rPr>
              <a:t>Optimal Compression for Gradients?</a:t>
            </a:r>
          </a:p>
          <a:p>
            <a:pPr marL="342900" indent="-342900">
              <a:buFont typeface="Arial"/>
              <a:buChar char="•"/>
            </a:pPr>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Small batch </a:t>
            </a:r>
            <a:r>
              <a:rPr lang="en-US" sz="3200" b="1" dirty="0" err="1" smtClean="0">
                <a:latin typeface="Gill Sans Light"/>
                <a:cs typeface="Gill Sans Light"/>
              </a:rPr>
              <a:t>vs</a:t>
            </a:r>
            <a:r>
              <a:rPr lang="en-US" sz="3200" b="1" dirty="0" smtClean="0">
                <a:latin typeface="Gill Sans Light"/>
                <a:cs typeface="Gill Sans Light"/>
              </a:rPr>
              <a:t> Large batch Training?</a:t>
            </a:r>
          </a:p>
          <a:p>
            <a:pPr marL="342900" indent="-342900">
              <a:buFont typeface="Arial"/>
              <a:buChar char="•"/>
            </a:pPr>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Is GD actually worse than SGD? </a:t>
            </a:r>
          </a:p>
          <a:p>
            <a:pPr marL="342900" indent="-342900">
              <a:buFont typeface="Arial"/>
              <a:buChar char="•"/>
            </a:pPr>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Second order training (</a:t>
            </a:r>
            <a:r>
              <a:rPr lang="en-US" sz="3200" b="1" dirty="0" err="1" smtClean="0">
                <a:latin typeface="Gill Sans Light"/>
                <a:cs typeface="Gill Sans Light"/>
              </a:rPr>
              <a:t>approx</a:t>
            </a:r>
            <a:r>
              <a:rPr lang="en-US" sz="3200" b="1" dirty="0" smtClean="0">
                <a:latin typeface="Gill Sans Light"/>
                <a:cs typeface="Gill Sans Light"/>
              </a:rPr>
              <a:t> hessian)?</a:t>
            </a:r>
          </a:p>
          <a:p>
            <a:pPr marL="342900" indent="-342900">
              <a:buFont typeface="Arial"/>
              <a:buChar char="•"/>
            </a:pPr>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Data Shuffling, and data moving</a:t>
            </a:r>
          </a:p>
          <a:p>
            <a:pPr marL="342900" indent="-342900">
              <a:buFont typeface="Arial"/>
              <a:buChar char="•"/>
            </a:pPr>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Heterogeneous setup?</a:t>
            </a:r>
            <a:endParaRPr lang="en-US" sz="3200" b="1" dirty="0">
              <a:latin typeface="Gill Sans Light"/>
              <a:cs typeface="Gill Sans Light"/>
            </a:endParaRPr>
          </a:p>
          <a:p>
            <a:pPr marL="342900" indent="-342900">
              <a:buFont typeface="Arial"/>
              <a:buChar char="•"/>
            </a:pPr>
            <a:endParaRPr lang="en-US" sz="3200" b="1" dirty="0" smtClean="0">
              <a:latin typeface="Gill Sans Light"/>
              <a:cs typeface="Gill Sans Light"/>
            </a:endParaRPr>
          </a:p>
          <a:p>
            <a:pPr marL="342900" indent="-342900">
              <a:buFont typeface="Arial"/>
              <a:buChar char="•"/>
            </a:pPr>
            <a:endParaRPr lang="en-US" sz="3200" b="1" dirty="0">
              <a:latin typeface="Gill Sans Light"/>
              <a:cs typeface="Gill Sans Light"/>
            </a:endParaRPr>
          </a:p>
        </p:txBody>
      </p:sp>
    </p:spTree>
    <p:extLst>
      <p:ext uri="{BB962C8B-B14F-4D97-AF65-F5344CB8AC3E}">
        <p14:creationId xmlns:p14="http://schemas.microsoft.com/office/powerpoint/2010/main" val="3391036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Stragglers</a:t>
            </a:r>
            <a:endParaRPr lang="en-US" sz="4800" dirty="0" smtClean="0">
              <a:latin typeface="Gill Sans Light"/>
              <a:cs typeface="Gill Sans Light"/>
            </a:endParaRPr>
          </a:p>
        </p:txBody>
      </p:sp>
    </p:spTree>
    <p:extLst>
      <p:ext uri="{BB962C8B-B14F-4D97-AF65-F5344CB8AC3E}">
        <p14:creationId xmlns:p14="http://schemas.microsoft.com/office/powerpoint/2010/main" val="1653476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 name="Rectangle 58"/>
          <p:cNvSpPr/>
          <p:nvPr/>
        </p:nvSpPr>
        <p:spPr>
          <a:xfrm>
            <a:off x="845896" y="2289058"/>
            <a:ext cx="7599662" cy="2554545"/>
          </a:xfrm>
          <a:prstGeom prst="rect">
            <a:avLst/>
          </a:prstGeom>
          <a:solidFill>
            <a:srgbClr val="000000"/>
          </a:solidFill>
        </p:spPr>
        <p:txBody>
          <a:bodyPr wrap="square">
            <a:spAutoFit/>
          </a:bodyPr>
          <a:lstStyle/>
          <a:p>
            <a:pPr algn="ctr"/>
            <a:r>
              <a:rPr lang="en-US" sz="3200" i="1" dirty="0">
                <a:solidFill>
                  <a:schemeClr val="bg1"/>
                </a:solidFill>
                <a:latin typeface="Gill Sans Light"/>
                <a:cs typeface="Gill Sans Light"/>
              </a:rPr>
              <a:t>“The scale and complexity of modern Web services make it </a:t>
            </a:r>
            <a:r>
              <a:rPr lang="en-US" sz="3200" b="1" i="1" dirty="0">
                <a:solidFill>
                  <a:schemeClr val="bg1"/>
                </a:solidFill>
                <a:latin typeface="Gill Sans Light"/>
                <a:cs typeface="Gill Sans Light"/>
              </a:rPr>
              <a:t>infeasible </a:t>
            </a:r>
            <a:r>
              <a:rPr lang="en-US" sz="3200" i="1" dirty="0">
                <a:solidFill>
                  <a:schemeClr val="bg1"/>
                </a:solidFill>
                <a:latin typeface="Gill Sans Light"/>
                <a:cs typeface="Gill Sans Light"/>
              </a:rPr>
              <a:t>to eliminate all latency variability.</a:t>
            </a:r>
            <a:r>
              <a:rPr lang="en-US" sz="3200" i="1" dirty="0" smtClean="0">
                <a:solidFill>
                  <a:schemeClr val="bg1"/>
                </a:solidFill>
                <a:latin typeface="Gill Sans Light"/>
                <a:cs typeface="Gill Sans Light"/>
              </a:rPr>
              <a:t>”</a:t>
            </a:r>
          </a:p>
          <a:p>
            <a:pPr algn="ctr"/>
            <a:r>
              <a:rPr lang="en-US" sz="3200" i="1" dirty="0">
                <a:solidFill>
                  <a:schemeClr val="bg1"/>
                </a:solidFill>
                <a:latin typeface="Gill Sans Light"/>
                <a:cs typeface="Gill Sans Light"/>
              </a:rPr>
              <a:t> </a:t>
            </a:r>
            <a:r>
              <a:rPr lang="en-US" sz="3200" i="1" dirty="0" smtClean="0">
                <a:solidFill>
                  <a:schemeClr val="bg1"/>
                </a:solidFill>
                <a:latin typeface="Gill Sans Light"/>
                <a:cs typeface="Gill Sans Light"/>
              </a:rPr>
              <a:t>                      </a:t>
            </a:r>
          </a:p>
          <a:p>
            <a:pPr algn="ctr"/>
            <a:r>
              <a:rPr lang="en-US" sz="3200" dirty="0" smtClean="0">
                <a:solidFill>
                  <a:schemeClr val="bg1"/>
                </a:solidFill>
                <a:latin typeface="Gill Sans Light"/>
                <a:cs typeface="Gill Sans Light"/>
              </a:rPr>
              <a:t>Dean and </a:t>
            </a:r>
            <a:r>
              <a:rPr lang="en-US" sz="3200" dirty="0" err="1" smtClean="0">
                <a:solidFill>
                  <a:schemeClr val="bg1"/>
                </a:solidFill>
                <a:latin typeface="Gill Sans Light"/>
                <a:cs typeface="Gill Sans Light"/>
              </a:rPr>
              <a:t>Baroso</a:t>
            </a:r>
            <a:r>
              <a:rPr lang="en-US" sz="3200" dirty="0" smtClean="0">
                <a:solidFill>
                  <a:schemeClr val="bg1"/>
                </a:solidFill>
                <a:latin typeface="Gill Sans Light"/>
                <a:cs typeface="Gill Sans Light"/>
              </a:rPr>
              <a:t>, 2013</a:t>
            </a:r>
            <a:endParaRPr lang="en-US" sz="3200" dirty="0">
              <a:solidFill>
                <a:schemeClr val="bg1"/>
              </a:solidFill>
              <a:latin typeface="Gill Sans Light"/>
              <a:cs typeface="Gill Sans Light"/>
            </a:endParaRPr>
          </a:p>
        </p:txBody>
      </p:sp>
    </p:spTree>
    <p:extLst>
      <p:ext uri="{BB962C8B-B14F-4D97-AF65-F5344CB8AC3E}">
        <p14:creationId xmlns:p14="http://schemas.microsoft.com/office/powerpoint/2010/main" val="38752783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980728"/>
            <a:ext cx="9108504" cy="5463034"/>
          </a:xfrm>
          <a:prstGeom prst="rect">
            <a:avLst/>
          </a:prstGeom>
          <a:noFill/>
        </p:spPr>
        <p:txBody>
          <a:bodyPr wrap="square" rtlCol="0">
            <a:spAutoFit/>
          </a:bodyPr>
          <a:lstStyle/>
          <a:p>
            <a:endParaRPr lang="en-US" sz="2800" dirty="0">
              <a:solidFill>
                <a:srgbClr val="000000"/>
              </a:solidFill>
              <a:latin typeface="Gill Sans Light"/>
              <a:cs typeface="Gill Sans Light"/>
            </a:endParaRPr>
          </a:p>
          <a:p>
            <a:endParaRPr lang="en-US" sz="2300" dirty="0">
              <a:solidFill>
                <a:srgbClr val="202680"/>
              </a:solidFill>
              <a:latin typeface="Gill Sans Light"/>
              <a:cs typeface="Gill Sans Light"/>
            </a:endParaRPr>
          </a:p>
          <a:p>
            <a:pPr marL="457200" indent="-457200">
              <a:buFont typeface="Arial"/>
              <a:buChar char="•"/>
            </a:pPr>
            <a:endParaRPr lang="en-US" sz="2800" dirty="0">
              <a:solidFill>
                <a:srgbClr val="000000"/>
              </a:solidFill>
              <a:latin typeface="Gill Sans Light"/>
              <a:cs typeface="Gill Sans Light"/>
            </a:endParaRPr>
          </a:p>
          <a:p>
            <a:endParaRPr lang="en-US" sz="2800" dirty="0">
              <a:solidFill>
                <a:srgbClr val="000000"/>
              </a:solidFill>
              <a:latin typeface="Gill Sans Light"/>
              <a:cs typeface="Gill Sans Light"/>
            </a:endParaRPr>
          </a:p>
          <a:p>
            <a:endParaRPr lang="en-US" sz="2800" dirty="0">
              <a:solidFill>
                <a:srgbClr val="000000"/>
              </a:solidFill>
              <a:latin typeface="Gill Sans Light"/>
              <a:cs typeface="Gill Sans Light"/>
            </a:endParaRPr>
          </a:p>
          <a:p>
            <a:endParaRPr lang="en-US" sz="2300" dirty="0">
              <a:solidFill>
                <a:srgbClr val="202680"/>
              </a:solidFill>
              <a:latin typeface="Gill Sans Light"/>
              <a:cs typeface="Gill Sans Light"/>
            </a:endParaRPr>
          </a:p>
          <a:p>
            <a:pPr marL="457200" indent="-457200">
              <a:buFont typeface="Arial"/>
              <a:buChar char="•"/>
            </a:pPr>
            <a:endParaRPr lang="en-US" sz="2800" dirty="0">
              <a:solidFill>
                <a:srgbClr val="000000"/>
              </a:solidFill>
              <a:latin typeface="Gill Sans Light"/>
              <a:cs typeface="Gill Sans Light"/>
            </a:endParaRPr>
          </a:p>
          <a:p>
            <a:endParaRPr lang="en-US" sz="2800" dirty="0">
              <a:solidFill>
                <a:srgbClr val="000000"/>
              </a:solidFill>
              <a:latin typeface="Gill Sans Light"/>
              <a:cs typeface="Gill Sans Light"/>
            </a:endParaRPr>
          </a:p>
          <a:p>
            <a:endParaRPr lang="en-US" sz="2800" dirty="0">
              <a:solidFill>
                <a:srgbClr val="000000"/>
              </a:solidFill>
              <a:latin typeface="Gill Sans Light"/>
              <a:cs typeface="Gill Sans Light"/>
            </a:endParaRPr>
          </a:p>
          <a:p>
            <a:endParaRPr lang="en-US" sz="2300" dirty="0" smtClean="0">
              <a:solidFill>
                <a:srgbClr val="202680"/>
              </a:solidFill>
              <a:latin typeface="Gill Sans Light"/>
              <a:cs typeface="Gill Sans Light"/>
            </a:endParaRPr>
          </a:p>
          <a:p>
            <a:pPr marL="457200" indent="-457200">
              <a:buFont typeface="Arial"/>
              <a:buChar char="•"/>
            </a:pPr>
            <a:endParaRPr lang="en-US" sz="2800" dirty="0" smtClean="0">
              <a:solidFill>
                <a:srgbClr val="000000"/>
              </a:solidFill>
              <a:latin typeface="Gill Sans Light"/>
              <a:cs typeface="Gill Sans Light"/>
            </a:endParaRPr>
          </a:p>
          <a:p>
            <a:endParaRPr lang="en-US" sz="2800" dirty="0" smtClean="0">
              <a:solidFill>
                <a:srgbClr val="000000"/>
              </a:solidFill>
              <a:latin typeface="Gill Sans Light"/>
              <a:cs typeface="Gill Sans Light"/>
            </a:endParaRPr>
          </a:p>
          <a:p>
            <a:endParaRPr lang="en-US" sz="2800" dirty="0" smtClean="0">
              <a:solidFill>
                <a:srgbClr val="000000"/>
              </a:solidFill>
              <a:latin typeface="Gill Sans Light"/>
              <a:cs typeface="Gill Sans Light"/>
            </a:endParaRPr>
          </a:p>
        </p:txBody>
      </p:sp>
      <p:sp>
        <p:nvSpPr>
          <p:cNvPr id="141" name="Title 140"/>
          <p:cNvSpPr>
            <a:spLocks noGrp="1"/>
          </p:cNvSpPr>
          <p:nvPr>
            <p:ph type="ctrTitle"/>
          </p:nvPr>
        </p:nvSpPr>
        <p:spPr>
          <a:xfrm>
            <a:off x="37480" y="-197057"/>
            <a:ext cx="9144000" cy="1470025"/>
          </a:xfrm>
        </p:spPr>
        <p:txBody>
          <a:bodyPr>
            <a:noAutofit/>
          </a:bodyPr>
          <a:lstStyle/>
          <a:p>
            <a:r>
              <a:rPr lang="en-US" sz="5500" dirty="0" smtClean="0">
                <a:solidFill>
                  <a:srgbClr val="000000"/>
                </a:solidFill>
                <a:latin typeface="Gill Sans Light"/>
                <a:cs typeface="Gill Sans Light"/>
              </a:rPr>
              <a:t>The ML pipeline</a:t>
            </a:r>
            <a:endParaRPr lang="en-US" sz="5500" dirty="0">
              <a:solidFill>
                <a:srgbClr val="000000"/>
              </a:solidFill>
              <a:latin typeface="Gill Sans Light"/>
              <a:cs typeface="Gill Sans Light"/>
            </a:endParaRPr>
          </a:p>
        </p:txBody>
      </p:sp>
      <p:sp>
        <p:nvSpPr>
          <p:cNvPr id="14" name="Rectangle 13"/>
          <p:cNvSpPr/>
          <p:nvPr/>
        </p:nvSpPr>
        <p:spPr>
          <a:xfrm>
            <a:off x="165788" y="2611927"/>
            <a:ext cx="2584277" cy="78281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tx1"/>
                </a:solidFill>
                <a:latin typeface="Gill Sans Light"/>
                <a:cs typeface="Gill Sans Light"/>
              </a:rPr>
              <a:t>Input Data</a:t>
            </a:r>
            <a:endParaRPr lang="en-US" sz="3600" dirty="0">
              <a:solidFill>
                <a:schemeClr val="tx1"/>
              </a:solidFill>
              <a:latin typeface="Gill Sans Light"/>
              <a:cs typeface="Gill Sans Light"/>
            </a:endParaRPr>
          </a:p>
        </p:txBody>
      </p:sp>
      <p:sp>
        <p:nvSpPr>
          <p:cNvPr id="16" name="Rectangle 15"/>
          <p:cNvSpPr/>
          <p:nvPr/>
        </p:nvSpPr>
        <p:spPr>
          <a:xfrm>
            <a:off x="3764215" y="3622073"/>
            <a:ext cx="1567868" cy="1573307"/>
          </a:xfrm>
          <a:prstGeom prst="rect">
            <a:avLst/>
          </a:prstGeom>
          <a:solidFill>
            <a:schemeClr val="tx1">
              <a:alpha val="7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Gill Sans Light"/>
                <a:cs typeface="Gill Sans Light"/>
              </a:rPr>
              <a:t>Training</a:t>
            </a:r>
            <a:endParaRPr lang="en-US" sz="3200" dirty="0">
              <a:latin typeface="Gill Sans Light"/>
              <a:cs typeface="Gill Sans Light"/>
            </a:endParaRPr>
          </a:p>
        </p:txBody>
      </p:sp>
      <p:grpSp>
        <p:nvGrpSpPr>
          <p:cNvPr id="6" name="Group 5"/>
          <p:cNvGrpSpPr/>
          <p:nvPr/>
        </p:nvGrpSpPr>
        <p:grpSpPr>
          <a:xfrm>
            <a:off x="43462" y="3356241"/>
            <a:ext cx="3106218" cy="2298040"/>
            <a:chOff x="2091502" y="3524169"/>
            <a:chExt cx="4587464" cy="3248647"/>
          </a:xfrm>
        </p:grpSpPr>
        <p:pic>
          <p:nvPicPr>
            <p:cNvPr id="7" name="Picture 6"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64092" y="5967995"/>
              <a:ext cx="1059535" cy="804821"/>
            </a:xfrm>
            <a:prstGeom prst="rect">
              <a:avLst/>
            </a:prstGeom>
          </p:spPr>
        </p:pic>
        <p:pic>
          <p:nvPicPr>
            <p:cNvPr id="8" name="Picture 7" descr="1412613364603_wps_17_SANTA_MONICA_CA_AUGUST_04.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8034" y="3524169"/>
              <a:ext cx="879001" cy="711242"/>
            </a:xfrm>
            <a:prstGeom prst="rect">
              <a:avLst/>
            </a:prstGeom>
          </p:spPr>
        </p:pic>
        <p:pic>
          <p:nvPicPr>
            <p:cNvPr id="9" name="Picture 8" descr="sf-cat.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91502" y="5208846"/>
              <a:ext cx="868947" cy="547437"/>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4355611" y="3753525"/>
              <a:ext cx="1238249" cy="825499"/>
            </a:xfrm>
            <a:prstGeom prst="rect">
              <a:avLst/>
            </a:prstGeom>
          </p:spPr>
        </p:pic>
        <p:pic>
          <p:nvPicPr>
            <p:cNvPr id="11" name="Picture 10" descr="716974.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17686" y="4304613"/>
              <a:ext cx="900696" cy="707414"/>
            </a:xfrm>
            <a:prstGeom prst="rect">
              <a:avLst/>
            </a:prstGeom>
          </p:spPr>
        </p:pic>
        <p:pic>
          <p:nvPicPr>
            <p:cNvPr id="12" name="Picture 11" descr="yFEyUdBQw9.jpg"/>
            <p:cNvPicPr>
              <a:picLocks noChangeAspect="1"/>
            </p:cNvPicPr>
            <p:nvPr/>
          </p:nvPicPr>
          <p:blipFill rotWithShape="1">
            <a:blip r:embed="rId8" cstate="print">
              <a:extLst>
                <a:ext uri="{28A0092B-C50C-407E-A947-70E740481C1C}">
                  <a14:useLocalDpi xmlns:a14="http://schemas.microsoft.com/office/drawing/2010/main"/>
                </a:ext>
              </a:extLst>
            </a:blip>
            <a:srcRect t="-13248"/>
            <a:stretch/>
          </p:blipFill>
          <p:spPr>
            <a:xfrm>
              <a:off x="5568288" y="3676297"/>
              <a:ext cx="1110678" cy="1256632"/>
            </a:xfrm>
            <a:prstGeom prst="rect">
              <a:avLst/>
            </a:prstGeom>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a:ext>
              </a:extLst>
            </a:blip>
            <a:srcRect b="-1125"/>
            <a:stretch/>
          </p:blipFill>
          <p:spPr>
            <a:xfrm>
              <a:off x="3697515" y="4579024"/>
              <a:ext cx="1033923" cy="866006"/>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18382" y="5666964"/>
              <a:ext cx="1168715" cy="876536"/>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974736" y="5196927"/>
              <a:ext cx="1327950" cy="771068"/>
            </a:xfrm>
            <a:prstGeom prst="rect">
              <a:avLst/>
            </a:prstGeom>
          </p:spPr>
        </p:pic>
      </p:grpSp>
      <p:sp>
        <p:nvSpPr>
          <p:cNvPr id="2" name="Right Arrow 1"/>
          <p:cNvSpPr/>
          <p:nvPr/>
        </p:nvSpPr>
        <p:spPr>
          <a:xfrm>
            <a:off x="3279573" y="4116486"/>
            <a:ext cx="484642" cy="582427"/>
          </a:xfrm>
          <a:prstGeom prst="rightArrow">
            <a:avLst/>
          </a:prstGeom>
          <a:solidFill>
            <a:srgbClr val="7B8BB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a:off x="5332083" y="4116486"/>
            <a:ext cx="484642" cy="582427"/>
          </a:xfrm>
          <a:prstGeom prst="rightArrow">
            <a:avLst/>
          </a:prstGeom>
          <a:solidFill>
            <a:srgbClr val="7B8BB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816725" y="3779251"/>
            <a:ext cx="1416034" cy="1416128"/>
          </a:xfrm>
          <a:prstGeom prst="ellipse">
            <a:avLst/>
          </a:prstGeom>
          <a:solidFill>
            <a:srgbClr val="3AB68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Model</a:t>
            </a:r>
            <a:endParaRPr lang="en-US" sz="2500" dirty="0">
              <a:latin typeface="Gill Sans Light"/>
              <a:cs typeface="Gill Sans Light"/>
            </a:endParaRPr>
          </a:p>
        </p:txBody>
      </p:sp>
      <p:pic>
        <p:nvPicPr>
          <p:cNvPr id="21" name="Picture 20"/>
          <p:cNvPicPr>
            <a:picLocks noChangeAspect="1"/>
          </p:cNvPicPr>
          <p:nvPr/>
        </p:nvPicPr>
        <p:blipFill rotWithShape="1">
          <a:blip r:embed="rId12" cstate="print">
            <a:extLst>
              <a:ext uri="{28A0092B-C50C-407E-A947-70E740481C1C}">
                <a14:useLocalDpi xmlns:a14="http://schemas.microsoft.com/office/drawing/2010/main"/>
              </a:ext>
            </a:extLst>
          </a:blip>
          <a:srcRect t="-2064"/>
          <a:stretch/>
        </p:blipFill>
        <p:spPr>
          <a:xfrm>
            <a:off x="6146862" y="2040375"/>
            <a:ext cx="936885" cy="1122937"/>
          </a:xfrm>
          <a:prstGeom prst="rect">
            <a:avLst/>
          </a:prstGeom>
        </p:spPr>
      </p:pic>
      <p:sp>
        <p:nvSpPr>
          <p:cNvPr id="22" name="Right Arrow 21"/>
          <p:cNvSpPr/>
          <p:nvPr/>
        </p:nvSpPr>
        <p:spPr>
          <a:xfrm rot="5400000">
            <a:off x="6285828" y="3268774"/>
            <a:ext cx="484642" cy="499418"/>
          </a:xfrm>
          <a:prstGeom prst="rightArrow">
            <a:avLst/>
          </a:prstGeom>
          <a:solidFill>
            <a:srgbClr val="2026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7239384" y="4161582"/>
            <a:ext cx="484642" cy="582427"/>
          </a:xfrm>
          <a:prstGeom prst="rightArrow">
            <a:avLst/>
          </a:prstGeom>
          <a:solidFill>
            <a:srgbClr val="20268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413941" y="3946983"/>
            <a:ext cx="2023165" cy="87007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solidFill>
                  <a:schemeClr val="tx1"/>
                </a:solidFill>
                <a:latin typeface="Gill Sans Light"/>
                <a:cs typeface="Gill Sans Light"/>
              </a:rPr>
              <a:t>predicted</a:t>
            </a:r>
          </a:p>
          <a:p>
            <a:pPr algn="ctr"/>
            <a:r>
              <a:rPr lang="en-US" sz="2500" dirty="0" smtClean="0">
                <a:solidFill>
                  <a:schemeClr val="tx1"/>
                </a:solidFill>
                <a:latin typeface="Gill Sans Light"/>
                <a:cs typeface="Gill Sans Light"/>
              </a:rPr>
              <a:t>label:</a:t>
            </a:r>
          </a:p>
          <a:p>
            <a:pPr algn="ctr"/>
            <a:r>
              <a:rPr lang="en-US" sz="2500" b="1" dirty="0" smtClean="0">
                <a:solidFill>
                  <a:schemeClr val="tx1"/>
                </a:solidFill>
                <a:latin typeface="Gill Sans Light"/>
                <a:cs typeface="Gill Sans Light"/>
              </a:rPr>
              <a:t>“dog”</a:t>
            </a:r>
            <a:endParaRPr lang="en-US" sz="2500" b="1" dirty="0">
              <a:solidFill>
                <a:schemeClr val="tx1"/>
              </a:solidFill>
              <a:latin typeface="Gill Sans Light"/>
              <a:cs typeface="Gill Sans Light"/>
            </a:endParaRPr>
          </a:p>
        </p:txBody>
      </p:sp>
      <p:sp>
        <p:nvSpPr>
          <p:cNvPr id="25" name="Rectangle 24"/>
          <p:cNvSpPr/>
          <p:nvPr/>
        </p:nvSpPr>
        <p:spPr>
          <a:xfrm>
            <a:off x="7012369" y="2040373"/>
            <a:ext cx="2358386" cy="78281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solidFill>
                  <a:schemeClr val="tx1"/>
                </a:solidFill>
                <a:latin typeface="Gill Sans Light"/>
                <a:cs typeface="Gill Sans Light"/>
              </a:rPr>
              <a:t>Test (unseen) Data</a:t>
            </a:r>
          </a:p>
        </p:txBody>
      </p:sp>
    </p:spTree>
    <p:extLst>
      <p:ext uri="{BB962C8B-B14F-4D97-AF65-F5344CB8AC3E}">
        <p14:creationId xmlns:p14="http://schemas.microsoft.com/office/powerpoint/2010/main" val="30412078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5500" dirty="0">
                <a:solidFill>
                  <a:srgbClr val="000000"/>
                </a:solidFill>
                <a:latin typeface="Gill Sans Light"/>
                <a:cs typeface="Gill Sans Light"/>
              </a:rPr>
              <a:t>Bottleneck </a:t>
            </a:r>
            <a:r>
              <a:rPr lang="en-US" sz="5500" dirty="0" smtClean="0">
                <a:solidFill>
                  <a:srgbClr val="000000"/>
                </a:solidFill>
                <a:latin typeface="Gill Sans Light"/>
                <a:cs typeface="Gill Sans Light"/>
              </a:rPr>
              <a:t>2: </a:t>
            </a:r>
            <a:r>
              <a:rPr lang="en-US" sz="5500" dirty="0">
                <a:solidFill>
                  <a:srgbClr val="000000"/>
                </a:solidFill>
                <a:latin typeface="Gill Sans Light"/>
                <a:cs typeface="Gill Sans Light"/>
              </a:rPr>
              <a:t>Straggling </a:t>
            </a:r>
            <a:r>
              <a:rPr lang="en-US" sz="5500" dirty="0" smtClean="0">
                <a:solidFill>
                  <a:srgbClr val="000000"/>
                </a:solidFill>
                <a:latin typeface="Gill Sans Light"/>
                <a:cs typeface="Gill Sans Light"/>
              </a:rPr>
              <a:t>Learners</a:t>
            </a:r>
            <a:endParaRPr lang="en-US" sz="5500" dirty="0">
              <a:solidFill>
                <a:srgbClr val="000000"/>
              </a:solidFill>
              <a:latin typeface="Gill Sans Light"/>
              <a:cs typeface="Gill Sans Light"/>
            </a:endParaRPr>
          </a:p>
        </p:txBody>
      </p:sp>
      <p:sp>
        <p:nvSpPr>
          <p:cNvPr id="11" name="TextBox 10"/>
          <p:cNvSpPr txBox="1"/>
          <p:nvPr/>
        </p:nvSpPr>
        <p:spPr>
          <a:xfrm>
            <a:off x="-14598" y="1373763"/>
            <a:ext cx="9144000" cy="2831544"/>
          </a:xfrm>
          <a:prstGeom prst="rect">
            <a:avLst/>
          </a:prstGeom>
          <a:noFill/>
        </p:spPr>
        <p:txBody>
          <a:bodyPr wrap="square" rtlCol="0">
            <a:spAutoFit/>
          </a:bodyPr>
          <a:lstStyle/>
          <a:p>
            <a:endParaRPr lang="en-US" sz="2400" dirty="0">
              <a:solidFill>
                <a:srgbClr val="000000"/>
              </a:solidFill>
              <a:latin typeface="Gill Sans Light"/>
              <a:cs typeface="Gill Sans Light"/>
            </a:endParaRPr>
          </a:p>
          <a:p>
            <a:pPr marL="457200" indent="-457200">
              <a:buFontTx/>
              <a:buChar char="-"/>
            </a:pPr>
            <a:endParaRPr lang="en-US" sz="1400" dirty="0" smtClean="0">
              <a:solidFill>
                <a:srgbClr val="000000"/>
              </a:solidFill>
              <a:latin typeface="Gill Sans Light"/>
              <a:cs typeface="Gill Sans Light"/>
            </a:endParaRPr>
          </a:p>
          <a:p>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grpSp>
        <p:nvGrpSpPr>
          <p:cNvPr id="4" name="Group 3"/>
          <p:cNvGrpSpPr/>
          <p:nvPr/>
        </p:nvGrpSpPr>
        <p:grpSpPr>
          <a:xfrm>
            <a:off x="557997" y="1373763"/>
            <a:ext cx="1402218" cy="1714902"/>
            <a:chOff x="656923" y="3695008"/>
            <a:chExt cx="1402218" cy="1714902"/>
          </a:xfrm>
        </p:grpSpPr>
        <p:pic>
          <p:nvPicPr>
            <p:cNvPr id="10"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17" name="Group 16"/>
          <p:cNvGrpSpPr/>
          <p:nvPr/>
        </p:nvGrpSpPr>
        <p:grpSpPr>
          <a:xfrm>
            <a:off x="2259400" y="1373763"/>
            <a:ext cx="1402218" cy="1714902"/>
            <a:chOff x="656923" y="3695008"/>
            <a:chExt cx="1402218" cy="1714902"/>
          </a:xfrm>
        </p:grpSpPr>
        <p:pic>
          <p:nvPicPr>
            <p:cNvPr id="1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0" name="Group 19"/>
          <p:cNvGrpSpPr/>
          <p:nvPr/>
        </p:nvGrpSpPr>
        <p:grpSpPr>
          <a:xfrm>
            <a:off x="3814018" y="1395943"/>
            <a:ext cx="1402218" cy="1714902"/>
            <a:chOff x="656923" y="3695008"/>
            <a:chExt cx="1402218" cy="1714902"/>
          </a:xfrm>
        </p:grpSpPr>
        <p:pic>
          <p:nvPicPr>
            <p:cNvPr id="21"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3" name="Group 22"/>
          <p:cNvGrpSpPr/>
          <p:nvPr/>
        </p:nvGrpSpPr>
        <p:grpSpPr>
          <a:xfrm>
            <a:off x="5389552" y="1373763"/>
            <a:ext cx="1402218" cy="1714902"/>
            <a:chOff x="656923" y="3695008"/>
            <a:chExt cx="1402218" cy="1714902"/>
          </a:xfrm>
        </p:grpSpPr>
        <p:pic>
          <p:nvPicPr>
            <p:cNvPr id="24"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pic>
        <p:nvPicPr>
          <p:cNvPr id="27"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630" y="2275574"/>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067" y="4038734"/>
            <a:ext cx="1121169" cy="83527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10" idx="2"/>
            <a:endCxn id="38" idx="0"/>
          </p:cNvCxnSpPr>
          <p:nvPr/>
        </p:nvCxnSpPr>
        <p:spPr>
          <a:xfrm>
            <a:off x="1286042" y="3088665"/>
            <a:ext cx="336961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8" idx="2"/>
          </p:cNvCxnSpPr>
          <p:nvPr/>
        </p:nvCxnSpPr>
        <p:spPr>
          <a:xfrm>
            <a:off x="2987445" y="3088665"/>
            <a:ext cx="155993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1" idx="2"/>
            <a:endCxn id="38" idx="0"/>
          </p:cNvCxnSpPr>
          <p:nvPr/>
        </p:nvCxnSpPr>
        <p:spPr>
          <a:xfrm>
            <a:off x="4542063" y="3110845"/>
            <a:ext cx="113589"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4" idx="2"/>
            <a:endCxn id="38" idx="0"/>
          </p:cNvCxnSpPr>
          <p:nvPr/>
        </p:nvCxnSpPr>
        <p:spPr>
          <a:xfrm flipH="1">
            <a:off x="4655652" y="3088665"/>
            <a:ext cx="1461945"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7" idx="2"/>
            <a:endCxn id="38" idx="0"/>
          </p:cNvCxnSpPr>
          <p:nvPr/>
        </p:nvCxnSpPr>
        <p:spPr>
          <a:xfrm flipH="1">
            <a:off x="4655652" y="3110845"/>
            <a:ext cx="3016563"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5" name="Picture 4" descr="straggling ca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1630" y="1303772"/>
            <a:ext cx="1266163" cy="949622"/>
          </a:xfrm>
          <a:prstGeom prst="rect">
            <a:avLst/>
          </a:prstGeom>
        </p:spPr>
      </p:pic>
      <p:sp>
        <p:nvSpPr>
          <p:cNvPr id="30" name="Rectangle 29"/>
          <p:cNvSpPr/>
          <p:nvPr/>
        </p:nvSpPr>
        <p:spPr>
          <a:xfrm>
            <a:off x="1194980"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1" name="Rectangle 30"/>
          <p:cNvSpPr/>
          <p:nvPr/>
        </p:nvSpPr>
        <p:spPr>
          <a:xfrm>
            <a:off x="2594786"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2" name="Rectangle 31"/>
          <p:cNvSpPr/>
          <p:nvPr/>
        </p:nvSpPr>
        <p:spPr>
          <a:xfrm>
            <a:off x="3979066"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3" name="Rectangle 32"/>
          <p:cNvSpPr/>
          <p:nvPr/>
        </p:nvSpPr>
        <p:spPr>
          <a:xfrm>
            <a:off x="5389552"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4" name="Rectangle 33"/>
          <p:cNvSpPr/>
          <p:nvPr/>
        </p:nvSpPr>
        <p:spPr>
          <a:xfrm>
            <a:off x="6949169"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pic>
        <p:nvPicPr>
          <p:cNvPr id="36" name="Picture 35" descr="straggler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214" y="3649078"/>
            <a:ext cx="3749129" cy="3276326"/>
          </a:xfrm>
          <a:prstGeom prst="rect">
            <a:avLst/>
          </a:prstGeom>
        </p:spPr>
      </p:pic>
      <p:sp>
        <p:nvSpPr>
          <p:cNvPr id="37" name="TextBox 36"/>
          <p:cNvSpPr txBox="1"/>
          <p:nvPr/>
        </p:nvSpPr>
        <p:spPr>
          <a:xfrm>
            <a:off x="3766199" y="6421228"/>
            <a:ext cx="3004198" cy="400110"/>
          </a:xfrm>
          <a:prstGeom prst="rect">
            <a:avLst/>
          </a:prstGeom>
          <a:solidFill>
            <a:schemeClr val="tx1"/>
          </a:solidFill>
          <a:ln>
            <a:solidFill>
              <a:schemeClr val="tx1"/>
            </a:solidFill>
          </a:ln>
        </p:spPr>
        <p:txBody>
          <a:bodyPr wrap="none" rtlCol="0">
            <a:spAutoFit/>
          </a:bodyPr>
          <a:lstStyle/>
          <a:p>
            <a:r>
              <a:rPr lang="en-US" sz="2000" dirty="0" smtClean="0">
                <a:solidFill>
                  <a:srgbClr val="FFFFFF"/>
                </a:solidFill>
                <a:latin typeface="Gill Sans Light"/>
                <a:cs typeface="Gill Sans Light"/>
              </a:rPr>
              <a:t>Measured on Amazon AWS</a:t>
            </a:r>
            <a:endParaRPr lang="en-US" sz="2000" dirty="0">
              <a:solidFill>
                <a:srgbClr val="FFFFFF"/>
              </a:solidFill>
              <a:latin typeface="Gill Sans Light"/>
              <a:cs typeface="Gill Sans Light"/>
            </a:endParaRPr>
          </a:p>
        </p:txBody>
      </p:sp>
      <p:sp>
        <p:nvSpPr>
          <p:cNvPr id="40" name="Rounded Rectangle 39"/>
          <p:cNvSpPr/>
          <p:nvPr/>
        </p:nvSpPr>
        <p:spPr>
          <a:xfrm>
            <a:off x="3981478" y="5020147"/>
            <a:ext cx="5132442" cy="840556"/>
          </a:xfrm>
          <a:prstGeom prst="roundRect">
            <a:avLst/>
          </a:prstGeom>
          <a:solidFill>
            <a:srgbClr val="202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Light"/>
                <a:cs typeface="Gill Sans Light"/>
              </a:rPr>
              <a:t>Can </a:t>
            </a:r>
            <a:r>
              <a:rPr lang="en-US" sz="2400" dirty="0" smtClean="0">
                <a:solidFill>
                  <a:schemeClr val="bg1"/>
                </a:solidFill>
                <a:latin typeface="Gill Sans Light"/>
                <a:cs typeface="Gill Sans Light"/>
              </a:rPr>
              <a:t>we “</a:t>
            </a:r>
            <a:r>
              <a:rPr lang="en-US" sz="2400" dirty="0" err="1" smtClean="0">
                <a:solidFill>
                  <a:schemeClr val="bg1"/>
                </a:solidFill>
                <a:latin typeface="Gill Sans Light"/>
                <a:cs typeface="Gill Sans Light"/>
              </a:rPr>
              <a:t>robustify</a:t>
            </a:r>
            <a:r>
              <a:rPr lang="en-US" sz="2400" dirty="0" smtClean="0">
                <a:solidFill>
                  <a:schemeClr val="bg1"/>
                </a:solidFill>
                <a:latin typeface="Gill Sans Light"/>
                <a:cs typeface="Gill Sans Light"/>
              </a:rPr>
              <a:t>” distributed ML</a:t>
            </a:r>
          </a:p>
          <a:p>
            <a:pPr algn="ctr"/>
            <a:r>
              <a:rPr lang="en-US" sz="2400" dirty="0" smtClean="0">
                <a:solidFill>
                  <a:schemeClr val="bg1"/>
                </a:solidFill>
                <a:latin typeface="Gill Sans Light"/>
                <a:cs typeface="Gill Sans Light"/>
              </a:rPr>
              <a:t>against </a:t>
            </a:r>
            <a:r>
              <a:rPr lang="en-US" sz="2400" dirty="0">
                <a:solidFill>
                  <a:schemeClr val="bg1"/>
                </a:solidFill>
                <a:latin typeface="Gill Sans Light"/>
                <a:cs typeface="Gill Sans Light"/>
              </a:rPr>
              <a:t>stragglers?</a:t>
            </a:r>
          </a:p>
        </p:txBody>
      </p:sp>
    </p:spTree>
    <p:extLst>
      <p:ext uri="{BB962C8B-B14F-4D97-AF65-F5344CB8AC3E}">
        <p14:creationId xmlns:p14="http://schemas.microsoft.com/office/powerpoint/2010/main" val="28726350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0" presetClass="path" presetSubtype="0" accel="50000" decel="50000" fill="hold" grpId="1" nodeType="withEffect">
                                  <p:stCondLst>
                                    <p:cond delay="0"/>
                                  </p:stCondLst>
                                  <p:childTnLst>
                                    <p:animMotion origin="layout" path="M 0 0 L 0.30688 0.11212 " pathEditMode="relative" ptsTypes="AA">
                                      <p:cBhvr>
                                        <p:cTn id="36" dur="2000" fill="hold"/>
                                        <p:tgtEl>
                                          <p:spTgt spid="30"/>
                                        </p:tgtEl>
                                        <p:attrNameLst>
                                          <p:attrName>ppt_x</p:attrName>
                                          <p:attrName>ppt_y</p:attrName>
                                        </p:attrNameLst>
                                      </p:cBhvr>
                                    </p:animMotion>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0" presetClass="path" presetSubtype="0" accel="50000" decel="50000" fill="hold" grpId="1" nodeType="withEffect">
                                  <p:stCondLst>
                                    <p:cond delay="0"/>
                                  </p:stCondLst>
                                  <p:childTnLst>
                                    <p:animMotion origin="layout" path="M -3.59847E-6 4.06996E-6 L 0.15405 0.11234 " pathEditMode="relative" rAng="0" ptsTypes="AA">
                                      <p:cBhvr>
                                        <p:cTn id="40" dur="2000" fill="hold"/>
                                        <p:tgtEl>
                                          <p:spTgt spid="31"/>
                                        </p:tgtEl>
                                        <p:attrNameLst>
                                          <p:attrName>ppt_x</p:attrName>
                                          <p:attrName>ppt_y</p:attrName>
                                        </p:attrNameLst>
                                      </p:cBhvr>
                                      <p:rCtr x="7694" y="5606"/>
                                    </p:animMotion>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0" presetClass="path" presetSubtype="0" accel="50000" decel="50000" fill="hold" grpId="1" nodeType="withEffect">
                                  <p:stCondLst>
                                    <p:cond delay="0"/>
                                  </p:stCondLst>
                                  <p:childTnLst>
                                    <p:animMotion origin="layout" path="M 4.92879E-6 1.07714E-6 L 0.0026 0.10933 " pathEditMode="relative" rAng="0" ptsTypes="AA">
                                      <p:cBhvr>
                                        <p:cTn id="44" dur="2000" fill="hold"/>
                                        <p:tgtEl>
                                          <p:spTgt spid="32"/>
                                        </p:tgtEl>
                                        <p:attrNameLst>
                                          <p:attrName>ppt_x</p:attrName>
                                          <p:attrName>ppt_y</p:attrName>
                                        </p:attrNameLst>
                                      </p:cBhvr>
                                      <p:rCtr x="122" y="5467"/>
                                    </p:animMotion>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0" presetClass="path" presetSubtype="0" accel="50000" decel="50000" fill="hold" grpId="1" nodeType="withEffect">
                                  <p:stCondLst>
                                    <p:cond delay="0"/>
                                  </p:stCondLst>
                                  <p:childTnLst>
                                    <p:animMotion origin="layout" path="M 1.04203E-6 1.07714E-6 L -0.15439 0.10957 " pathEditMode="relative" rAng="0" ptsTypes="AA">
                                      <p:cBhvr>
                                        <p:cTn id="48" dur="2000" fill="hold"/>
                                        <p:tgtEl>
                                          <p:spTgt spid="33"/>
                                        </p:tgtEl>
                                        <p:attrNameLst>
                                          <p:attrName>ppt_x</p:attrName>
                                          <p:attrName>ppt_y</p:attrName>
                                        </p:attrNameLst>
                                      </p:cBhvr>
                                      <p:rCtr x="-7728" y="5467"/>
                                    </p:animMotion>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0" presetClass="path" presetSubtype="0" accel="50000" decel="50000" fill="hold" grpId="1" nodeType="withEffect">
                                  <p:stCondLst>
                                    <p:cond delay="0"/>
                                  </p:stCondLst>
                                  <p:childTnLst>
                                    <p:animMotion origin="layout" path="M -3.12956E-6 4.06996E-6 L -0.29333 0.10956 " pathEditMode="relative" rAng="0" ptsTypes="AA">
                                      <p:cBhvr>
                                        <p:cTn id="52" dur="5000" fill="hold"/>
                                        <p:tgtEl>
                                          <p:spTgt spid="34"/>
                                        </p:tgtEl>
                                        <p:attrNameLst>
                                          <p:attrName>ppt_x</p:attrName>
                                          <p:attrName>ppt_y</p:attrName>
                                        </p:attrNameLst>
                                      </p:cBhvr>
                                      <p:rCtr x="-14675" y="5467"/>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p:tgtEl>
                                          <p:spTgt spid="40"/>
                                        </p:tgtEl>
                                        <p:attrNameLst>
                                          <p:attrName>ppt_x</p:attrName>
                                        </p:attrNameLst>
                                      </p:cBhvr>
                                      <p:tavLst>
                                        <p:tav tm="0">
                                          <p:val>
                                            <p:strVal val="#ppt_x+#ppt_w*1.125000"/>
                                          </p:val>
                                        </p:tav>
                                        <p:tav tm="100000">
                                          <p:val>
                                            <p:strVal val="#ppt_x"/>
                                          </p:val>
                                        </p:tav>
                                      </p:tavLst>
                                    </p:anim>
                                    <p:animEffect transition="in" filter="wipe(left)">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7" grpId="0" animBg="1"/>
      <p:bldP spid="4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2625527" y="1538955"/>
            <a:ext cx="707376" cy="240403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2673984" y="1636888"/>
            <a:ext cx="619125" cy="1052823"/>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smtClean="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7" name="TextBox 126"/>
          <p:cNvSpPr txBox="1"/>
          <p:nvPr/>
        </p:nvSpPr>
        <p:spPr>
          <a:xfrm>
            <a:off x="2273744" y="2475879"/>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3638535" y="2686571"/>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3618817" y="3516204"/>
            <a:ext cx="404873"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smtClean="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5054773" y="2701448"/>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3963030" y="2270790"/>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963030" y="2276393"/>
            <a:ext cx="2807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381695" y="2026801"/>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5072278" y="140918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4077528" y="3566728"/>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6425862" y="26897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2673984" y="2847005"/>
            <a:ext cx="619125" cy="93550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smtClean="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cxnSp>
        <p:nvCxnSpPr>
          <p:cNvPr id="144" name="Straight Connector 143"/>
          <p:cNvCxnSpPr/>
          <p:nvPr/>
        </p:nvCxnSpPr>
        <p:spPr>
          <a:xfrm flipV="1">
            <a:off x="5376017" y="2246620"/>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735143" y="2257820"/>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844633" y="1228352"/>
            <a:ext cx="404873" cy="303837"/>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50" name="Rectangle 149"/>
          <p:cNvSpPr/>
          <p:nvPr/>
        </p:nvSpPr>
        <p:spPr>
          <a:xfrm>
            <a:off x="5811980" y="1217562"/>
            <a:ext cx="481339" cy="7392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50" name="Rectangle 49"/>
          <p:cNvSpPr/>
          <p:nvPr/>
        </p:nvSpPr>
        <p:spPr>
          <a:xfrm>
            <a:off x="5054775" y="3516204"/>
            <a:ext cx="404873"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smtClean="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56" name="Rectangle 55"/>
          <p:cNvSpPr/>
          <p:nvPr/>
        </p:nvSpPr>
        <p:spPr>
          <a:xfrm>
            <a:off x="5513486" y="3566728"/>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59" name="Rectangle 58"/>
          <p:cNvSpPr/>
          <p:nvPr/>
        </p:nvSpPr>
        <p:spPr>
          <a:xfrm>
            <a:off x="6388775" y="3513916"/>
            <a:ext cx="1403027"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2400" baseline="-25000" dirty="0" smtClean="0">
                <a:solidFill>
                  <a:sysClr val="windowText" lastClr="000000"/>
                </a:solidFill>
                <a:latin typeface="Gill Sans Light"/>
                <a:cs typeface="Gill Sans Light"/>
              </a:rPr>
              <a:t>(A’1+A’2)</a:t>
            </a:r>
          </a:p>
          <a:p>
            <a:pPr algn="ctr"/>
            <a:endParaRPr lang="en-US" sz="2400" baseline="-25000" dirty="0">
              <a:solidFill>
                <a:sysClr val="windowText" lastClr="000000"/>
              </a:solidFill>
              <a:latin typeface="Gill Sans Light"/>
              <a:cs typeface="Gill Sans Light"/>
            </a:endParaRPr>
          </a:p>
        </p:txBody>
      </p:sp>
      <p:sp>
        <p:nvSpPr>
          <p:cNvPr id="60" name="Rectangle 59"/>
          <p:cNvSpPr/>
          <p:nvPr/>
        </p:nvSpPr>
        <p:spPr>
          <a:xfrm>
            <a:off x="7791803" y="3528511"/>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3" name="TextBox 2"/>
          <p:cNvSpPr txBox="1"/>
          <p:nvPr/>
        </p:nvSpPr>
        <p:spPr>
          <a:xfrm>
            <a:off x="7055816" y="3665992"/>
            <a:ext cx="236155" cy="276999"/>
          </a:xfrm>
          <a:prstGeom prst="rect">
            <a:avLst/>
          </a:prstGeom>
          <a:noFill/>
        </p:spPr>
        <p:txBody>
          <a:bodyPr wrap="square" lIns="0" tIns="0" rIns="0" bIns="0" rtlCol="0">
            <a:spAutoFit/>
          </a:bodyPr>
          <a:lstStyle/>
          <a:p>
            <a:endParaRPr lang="en-US" dirty="0">
              <a:latin typeface="Gill Sans Light"/>
              <a:cs typeface="Gill Sans Light"/>
            </a:endParaRPr>
          </a:p>
        </p:txBody>
      </p:sp>
      <p:cxnSp>
        <p:nvCxnSpPr>
          <p:cNvPr id="6" name="Straight Arrow Connector 5"/>
          <p:cNvCxnSpPr>
            <a:stCxn id="130" idx="2"/>
          </p:cNvCxnSpPr>
          <p:nvPr/>
        </p:nvCxnSpPr>
        <p:spPr>
          <a:xfrm>
            <a:off x="3821254" y="4121384"/>
            <a:ext cx="1850734" cy="7960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0" idx="2"/>
          </p:cNvCxnSpPr>
          <p:nvPr/>
        </p:nvCxnSpPr>
        <p:spPr>
          <a:xfrm>
            <a:off x="5257212" y="4121384"/>
            <a:ext cx="372096" cy="6930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 idx="6"/>
            <a:endCxn id="59" idx="2"/>
          </p:cNvCxnSpPr>
          <p:nvPr/>
        </p:nvCxnSpPr>
        <p:spPr>
          <a:xfrm flipV="1">
            <a:off x="5920744" y="4119096"/>
            <a:ext cx="1169545" cy="6953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4" descr="http://www.clipartbest.com/cliparts/aTq/o5d/aTqo5dR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48176">
            <a:off x="5241080" y="2517113"/>
            <a:ext cx="677614" cy="403082"/>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5844633" y="1568919"/>
            <a:ext cx="404873" cy="303837"/>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grpSp>
        <p:nvGrpSpPr>
          <p:cNvPr id="10" name="Group 9"/>
          <p:cNvGrpSpPr/>
          <p:nvPr/>
        </p:nvGrpSpPr>
        <p:grpSpPr>
          <a:xfrm>
            <a:off x="5611753" y="4543330"/>
            <a:ext cx="344340" cy="477054"/>
            <a:chOff x="5785458" y="5976290"/>
            <a:chExt cx="344340" cy="477054"/>
          </a:xfrm>
        </p:grpSpPr>
        <p:sp>
          <p:nvSpPr>
            <p:cNvPr id="4" name="Oval 3"/>
            <p:cNvSpPr/>
            <p:nvPr/>
          </p:nvSpPr>
          <p:spPr>
            <a:xfrm>
              <a:off x="5803013" y="6101659"/>
              <a:ext cx="291436" cy="29143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ill Sans Light"/>
                <a:cs typeface="Gill Sans Light"/>
              </a:endParaRPr>
            </a:p>
          </p:txBody>
        </p:sp>
        <p:sp>
          <p:nvSpPr>
            <p:cNvPr id="9" name="TextBox 8"/>
            <p:cNvSpPr txBox="1"/>
            <p:nvPr/>
          </p:nvSpPr>
          <p:spPr>
            <a:xfrm>
              <a:off x="5785458" y="5976290"/>
              <a:ext cx="344340" cy="477054"/>
            </a:xfrm>
            <a:prstGeom prst="rect">
              <a:avLst/>
            </a:prstGeom>
            <a:noFill/>
          </p:spPr>
          <p:txBody>
            <a:bodyPr wrap="none" rtlCol="0">
              <a:spAutoFit/>
            </a:bodyPr>
            <a:lstStyle/>
            <a:p>
              <a:r>
                <a:rPr lang="en-US" sz="2500" b="1" dirty="0" smtClean="0"/>
                <a:t>+</a:t>
              </a:r>
              <a:endParaRPr lang="en-US" sz="2500" b="1" dirty="0"/>
            </a:p>
          </p:txBody>
        </p:sp>
      </p:grpSp>
      <p:sp>
        <p:nvSpPr>
          <p:cNvPr id="46" name="Rectangle 45"/>
          <p:cNvSpPr/>
          <p:nvPr/>
        </p:nvSpPr>
        <p:spPr>
          <a:xfrm>
            <a:off x="981024" y="1544503"/>
            <a:ext cx="707376" cy="23822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48" name="Rectangle 47"/>
          <p:cNvSpPr/>
          <p:nvPr/>
        </p:nvSpPr>
        <p:spPr>
          <a:xfrm>
            <a:off x="1013200" y="1658718"/>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51" name="Rectangle 50"/>
          <p:cNvSpPr/>
          <p:nvPr/>
        </p:nvSpPr>
        <p:spPr>
          <a:xfrm>
            <a:off x="1015216" y="2386604"/>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52" name="TextBox 51"/>
          <p:cNvSpPr txBox="1"/>
          <p:nvPr/>
        </p:nvSpPr>
        <p:spPr>
          <a:xfrm>
            <a:off x="612960" y="2497707"/>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53" name="Rectangle 52"/>
          <p:cNvSpPr/>
          <p:nvPr/>
        </p:nvSpPr>
        <p:spPr>
          <a:xfrm>
            <a:off x="1015216" y="3134811"/>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Tree>
    <p:extLst>
      <p:ext uri="{BB962C8B-B14F-4D97-AF65-F5344CB8AC3E}">
        <p14:creationId xmlns:p14="http://schemas.microsoft.com/office/powerpoint/2010/main" val="1594094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ppt_y</p:attrName>
                                        </p:attrNameLst>
                                      </p:cBhvr>
                                      <p:tavLst>
                                        <p:tav tm="0">
                                          <p:val>
                                            <p:strVal val="#ppt_y+#ppt_h*1.125000"/>
                                          </p:val>
                                        </p:tav>
                                        <p:tav tm="100000">
                                          <p:val>
                                            <p:strVal val="#ppt_y"/>
                                          </p:val>
                                        </p:tav>
                                      </p:tavLst>
                                    </p:anim>
                                    <p:animEffect transition="in" filter="wipe(up)">
                                      <p:cBhvr>
                                        <p:cTn id="12" dur="500"/>
                                        <p:tgtEl>
                                          <p:spTgt spid="4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p:tgtEl>
                                          <p:spTgt spid="51"/>
                                        </p:tgtEl>
                                        <p:attrNameLst>
                                          <p:attrName>ppt_y</p:attrName>
                                        </p:attrNameLst>
                                      </p:cBhvr>
                                      <p:tavLst>
                                        <p:tav tm="0">
                                          <p:val>
                                            <p:strVal val="#ppt_y+#ppt_h*1.125000"/>
                                          </p:val>
                                        </p:tav>
                                        <p:tav tm="100000">
                                          <p:val>
                                            <p:strVal val="#ppt_y"/>
                                          </p:val>
                                        </p:tav>
                                      </p:tavLst>
                                    </p:anim>
                                    <p:animEffect transition="in" filter="wipe(up)">
                                      <p:cBhvr>
                                        <p:cTn id="16" dur="500"/>
                                        <p:tgtEl>
                                          <p:spTgt spid="5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ppt_y</p:attrName>
                                        </p:attrNameLst>
                                      </p:cBhvr>
                                      <p:tavLst>
                                        <p:tav tm="0">
                                          <p:val>
                                            <p:strVal val="#ppt_y+#ppt_h*1.125000"/>
                                          </p:val>
                                        </p:tav>
                                        <p:tav tm="100000">
                                          <p:val>
                                            <p:strVal val="#ppt_y"/>
                                          </p:val>
                                        </p:tav>
                                      </p:tavLst>
                                    </p:anim>
                                    <p:animEffect transition="in" filter="wipe(up)">
                                      <p:cBhvr>
                                        <p:cTn id="20" dur="500"/>
                                        <p:tgtEl>
                                          <p:spTgt spid="5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p:tgtEl>
                                          <p:spTgt spid="53"/>
                                        </p:tgtEl>
                                        <p:attrNameLst>
                                          <p:attrName>ppt_y</p:attrName>
                                        </p:attrNameLst>
                                      </p:cBhvr>
                                      <p:tavLst>
                                        <p:tav tm="0">
                                          <p:val>
                                            <p:strVal val="#ppt_y+#ppt_h*1.125000"/>
                                          </p:val>
                                        </p:tav>
                                        <p:tav tm="100000">
                                          <p:val>
                                            <p:strVal val="#ppt_y"/>
                                          </p:val>
                                        </p:tav>
                                      </p:tavLst>
                                    </p:anim>
                                    <p:animEffect transition="in" filter="wipe(up)">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30" presetClass="emph" presetSubtype="0" fill="hold" grpId="1" nodeType="clickEffect">
                                  <p:stCondLst>
                                    <p:cond delay="0"/>
                                  </p:stCondLst>
                                  <p:childTnLst>
                                    <p:animClr clrSpc="hsl" dir="cw">
                                      <p:cBhvr override="childStyle">
                                        <p:cTn id="28" dur="500" fill="hold"/>
                                        <p:tgtEl>
                                          <p:spTgt spid="46"/>
                                        </p:tgtEl>
                                        <p:attrNameLst>
                                          <p:attrName>style.color</p:attrName>
                                        </p:attrNameLst>
                                      </p:cBhvr>
                                      <p:by>
                                        <p:hsl h="0" s="12549" l="25098"/>
                                      </p:by>
                                    </p:animClr>
                                    <p:animClr clrSpc="hsl" dir="cw">
                                      <p:cBhvr>
                                        <p:cTn id="29" dur="500" fill="hold"/>
                                        <p:tgtEl>
                                          <p:spTgt spid="46"/>
                                        </p:tgtEl>
                                        <p:attrNameLst>
                                          <p:attrName>fillcolor</p:attrName>
                                        </p:attrNameLst>
                                      </p:cBhvr>
                                      <p:by>
                                        <p:hsl h="0" s="12549" l="25098"/>
                                      </p:by>
                                    </p:animClr>
                                    <p:animClr clrSpc="hsl" dir="cw">
                                      <p:cBhvr>
                                        <p:cTn id="30" dur="500" fill="hold"/>
                                        <p:tgtEl>
                                          <p:spTgt spid="46"/>
                                        </p:tgtEl>
                                        <p:attrNameLst>
                                          <p:attrName>stroke.color</p:attrName>
                                        </p:attrNameLst>
                                      </p:cBhvr>
                                      <p:by>
                                        <p:hsl h="0" s="12549" l="25098"/>
                                      </p:by>
                                    </p:animClr>
                                    <p:set>
                                      <p:cBhvr>
                                        <p:cTn id="31" dur="500" fill="hold"/>
                                        <p:tgtEl>
                                          <p:spTgt spid="46"/>
                                        </p:tgtEl>
                                        <p:attrNameLst>
                                          <p:attrName>fill.type</p:attrName>
                                        </p:attrNameLst>
                                      </p:cBhvr>
                                      <p:to>
                                        <p:strVal val="solid"/>
                                      </p:to>
                                    </p:set>
                                  </p:childTnLst>
                                </p:cTn>
                              </p:par>
                              <p:par>
                                <p:cTn id="32" presetID="30" presetClass="emph" presetSubtype="0" fill="hold" grpId="1" nodeType="withEffect">
                                  <p:stCondLst>
                                    <p:cond delay="0"/>
                                  </p:stCondLst>
                                  <p:childTnLst>
                                    <p:animClr clrSpc="hsl" dir="cw">
                                      <p:cBhvr override="childStyle">
                                        <p:cTn id="33" dur="500" fill="hold"/>
                                        <p:tgtEl>
                                          <p:spTgt spid="48"/>
                                        </p:tgtEl>
                                        <p:attrNameLst>
                                          <p:attrName>style.color</p:attrName>
                                        </p:attrNameLst>
                                      </p:cBhvr>
                                      <p:by>
                                        <p:hsl h="0" s="12549" l="25098"/>
                                      </p:by>
                                    </p:animClr>
                                    <p:animClr clrSpc="hsl" dir="cw">
                                      <p:cBhvr>
                                        <p:cTn id="34" dur="500" fill="hold"/>
                                        <p:tgtEl>
                                          <p:spTgt spid="48"/>
                                        </p:tgtEl>
                                        <p:attrNameLst>
                                          <p:attrName>fillcolor</p:attrName>
                                        </p:attrNameLst>
                                      </p:cBhvr>
                                      <p:by>
                                        <p:hsl h="0" s="12549" l="25098"/>
                                      </p:by>
                                    </p:animClr>
                                    <p:animClr clrSpc="hsl" dir="cw">
                                      <p:cBhvr>
                                        <p:cTn id="35" dur="500" fill="hold"/>
                                        <p:tgtEl>
                                          <p:spTgt spid="48"/>
                                        </p:tgtEl>
                                        <p:attrNameLst>
                                          <p:attrName>stroke.color</p:attrName>
                                        </p:attrNameLst>
                                      </p:cBhvr>
                                      <p:by>
                                        <p:hsl h="0" s="12549" l="25098"/>
                                      </p:by>
                                    </p:animClr>
                                    <p:set>
                                      <p:cBhvr>
                                        <p:cTn id="36" dur="500" fill="hold"/>
                                        <p:tgtEl>
                                          <p:spTgt spid="48"/>
                                        </p:tgtEl>
                                        <p:attrNameLst>
                                          <p:attrName>fill.type</p:attrName>
                                        </p:attrNameLst>
                                      </p:cBhvr>
                                      <p:to>
                                        <p:strVal val="solid"/>
                                      </p:to>
                                    </p:set>
                                  </p:childTnLst>
                                </p:cTn>
                              </p:par>
                              <p:par>
                                <p:cTn id="37" presetID="30" presetClass="emph" presetSubtype="0" fill="hold" grpId="1" nodeType="withEffect">
                                  <p:stCondLst>
                                    <p:cond delay="0"/>
                                  </p:stCondLst>
                                  <p:childTnLst>
                                    <p:animClr clrSpc="hsl" dir="cw">
                                      <p:cBhvr override="childStyle">
                                        <p:cTn id="38" dur="500" fill="hold"/>
                                        <p:tgtEl>
                                          <p:spTgt spid="51"/>
                                        </p:tgtEl>
                                        <p:attrNameLst>
                                          <p:attrName>style.color</p:attrName>
                                        </p:attrNameLst>
                                      </p:cBhvr>
                                      <p:by>
                                        <p:hsl h="0" s="12549" l="25098"/>
                                      </p:by>
                                    </p:animClr>
                                    <p:animClr clrSpc="hsl" dir="cw">
                                      <p:cBhvr>
                                        <p:cTn id="39" dur="500" fill="hold"/>
                                        <p:tgtEl>
                                          <p:spTgt spid="51"/>
                                        </p:tgtEl>
                                        <p:attrNameLst>
                                          <p:attrName>fillcolor</p:attrName>
                                        </p:attrNameLst>
                                      </p:cBhvr>
                                      <p:by>
                                        <p:hsl h="0" s="12549" l="25098"/>
                                      </p:by>
                                    </p:animClr>
                                    <p:animClr clrSpc="hsl" dir="cw">
                                      <p:cBhvr>
                                        <p:cTn id="40" dur="500" fill="hold"/>
                                        <p:tgtEl>
                                          <p:spTgt spid="51"/>
                                        </p:tgtEl>
                                        <p:attrNameLst>
                                          <p:attrName>stroke.color</p:attrName>
                                        </p:attrNameLst>
                                      </p:cBhvr>
                                      <p:by>
                                        <p:hsl h="0" s="12549" l="25098"/>
                                      </p:by>
                                    </p:animClr>
                                    <p:set>
                                      <p:cBhvr>
                                        <p:cTn id="41" dur="500" fill="hold"/>
                                        <p:tgtEl>
                                          <p:spTgt spid="51"/>
                                        </p:tgtEl>
                                        <p:attrNameLst>
                                          <p:attrName>fill.type</p:attrName>
                                        </p:attrNameLst>
                                      </p:cBhvr>
                                      <p:to>
                                        <p:strVal val="solid"/>
                                      </p:to>
                                    </p:set>
                                  </p:childTnLst>
                                </p:cTn>
                              </p:par>
                              <p:par>
                                <p:cTn id="42" presetID="30" presetClass="emph" presetSubtype="0" fill="hold" grpId="1" nodeType="withEffect">
                                  <p:stCondLst>
                                    <p:cond delay="0"/>
                                  </p:stCondLst>
                                  <p:childTnLst>
                                    <p:animClr clrSpc="hsl" dir="cw">
                                      <p:cBhvr override="childStyle">
                                        <p:cTn id="43" dur="500" fill="hold"/>
                                        <p:tgtEl>
                                          <p:spTgt spid="52"/>
                                        </p:tgtEl>
                                        <p:attrNameLst>
                                          <p:attrName>style.color</p:attrName>
                                        </p:attrNameLst>
                                      </p:cBhvr>
                                      <p:by>
                                        <p:hsl h="0" s="12549" l="25098"/>
                                      </p:by>
                                    </p:animClr>
                                    <p:animClr clrSpc="hsl" dir="cw">
                                      <p:cBhvr>
                                        <p:cTn id="44" dur="500" fill="hold"/>
                                        <p:tgtEl>
                                          <p:spTgt spid="52"/>
                                        </p:tgtEl>
                                        <p:attrNameLst>
                                          <p:attrName>fillcolor</p:attrName>
                                        </p:attrNameLst>
                                      </p:cBhvr>
                                      <p:by>
                                        <p:hsl h="0" s="12549" l="25098"/>
                                      </p:by>
                                    </p:animClr>
                                    <p:animClr clrSpc="hsl" dir="cw">
                                      <p:cBhvr>
                                        <p:cTn id="45" dur="500" fill="hold"/>
                                        <p:tgtEl>
                                          <p:spTgt spid="52"/>
                                        </p:tgtEl>
                                        <p:attrNameLst>
                                          <p:attrName>stroke.color</p:attrName>
                                        </p:attrNameLst>
                                      </p:cBhvr>
                                      <p:by>
                                        <p:hsl h="0" s="12549" l="25098"/>
                                      </p:by>
                                    </p:animClr>
                                    <p:set>
                                      <p:cBhvr>
                                        <p:cTn id="46" dur="500" fill="hold"/>
                                        <p:tgtEl>
                                          <p:spTgt spid="52"/>
                                        </p:tgtEl>
                                        <p:attrNameLst>
                                          <p:attrName>fill.type</p:attrName>
                                        </p:attrNameLst>
                                      </p:cBhvr>
                                      <p:to>
                                        <p:strVal val="solid"/>
                                      </p:to>
                                    </p:set>
                                  </p:childTnLst>
                                </p:cTn>
                              </p:par>
                              <p:par>
                                <p:cTn id="47" presetID="30" presetClass="emph" presetSubtype="0" fill="hold" grpId="1" nodeType="withEffect">
                                  <p:stCondLst>
                                    <p:cond delay="0"/>
                                  </p:stCondLst>
                                  <p:childTnLst>
                                    <p:animClr clrSpc="hsl" dir="cw">
                                      <p:cBhvr override="childStyle">
                                        <p:cTn id="48" dur="500" fill="hold"/>
                                        <p:tgtEl>
                                          <p:spTgt spid="53"/>
                                        </p:tgtEl>
                                        <p:attrNameLst>
                                          <p:attrName>style.color</p:attrName>
                                        </p:attrNameLst>
                                      </p:cBhvr>
                                      <p:by>
                                        <p:hsl h="0" s="12549" l="25098"/>
                                      </p:by>
                                    </p:animClr>
                                    <p:animClr clrSpc="hsl" dir="cw">
                                      <p:cBhvr>
                                        <p:cTn id="49" dur="500" fill="hold"/>
                                        <p:tgtEl>
                                          <p:spTgt spid="53"/>
                                        </p:tgtEl>
                                        <p:attrNameLst>
                                          <p:attrName>fillcolor</p:attrName>
                                        </p:attrNameLst>
                                      </p:cBhvr>
                                      <p:by>
                                        <p:hsl h="0" s="12549" l="25098"/>
                                      </p:by>
                                    </p:animClr>
                                    <p:animClr clrSpc="hsl" dir="cw">
                                      <p:cBhvr>
                                        <p:cTn id="50" dur="500" fill="hold"/>
                                        <p:tgtEl>
                                          <p:spTgt spid="53"/>
                                        </p:tgtEl>
                                        <p:attrNameLst>
                                          <p:attrName>stroke.color</p:attrName>
                                        </p:attrNameLst>
                                      </p:cBhvr>
                                      <p:by>
                                        <p:hsl h="0" s="12549" l="25098"/>
                                      </p:by>
                                    </p:animClr>
                                    <p:set>
                                      <p:cBhvr>
                                        <p:cTn id="51" dur="500" fill="hold"/>
                                        <p:tgtEl>
                                          <p:spTgt spid="53"/>
                                        </p:tgtEl>
                                        <p:attrNameLst>
                                          <p:attrName>fill.type</p:attrName>
                                        </p:attrNameLst>
                                      </p:cBhvr>
                                      <p:to>
                                        <p:strVal val="solid"/>
                                      </p:to>
                                    </p:set>
                                  </p:childTnLst>
                                </p:cTn>
                              </p:par>
                              <p:par>
                                <p:cTn id="52" presetID="1" presetClass="entr" presetSubtype="0" fill="hold" grpId="0" nodeType="withEffect">
                                  <p:stCondLst>
                                    <p:cond delay="0"/>
                                  </p:stCondLst>
                                  <p:childTnLst>
                                    <p:set>
                                      <p:cBhvr>
                                        <p:cTn id="53" dur="1" fill="hold">
                                          <p:stCondLst>
                                            <p:cond delay="0"/>
                                          </p:stCondLst>
                                        </p:cTn>
                                        <p:tgtEl>
                                          <p:spTgt spid="11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3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5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childTnLst>
                                </p:cTn>
                              </p:par>
                              <p:par>
                                <p:cTn id="84" presetID="1" presetClass="entr" presetSubtype="0" fill="hold" grpId="0" nodeType="withEffect" nodePh="1">
                                  <p:stCondLst>
                                    <p:cond delay="0"/>
                                  </p:stCondLst>
                                  <p:endCondLst>
                                    <p:cond evt="begin" delay="0">
                                      <p:tn val="84"/>
                                    </p:cond>
                                  </p:endCondLst>
                                  <p:childTnLst>
                                    <p:set>
                                      <p:cBhvr>
                                        <p:cTn id="85" dur="1" fill="hold">
                                          <p:stCondLst>
                                            <p:cond delay="0"/>
                                          </p:stCondLst>
                                        </p:cTn>
                                        <p:tgtEl>
                                          <p:spTgt spid="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25" grpId="0" animBg="1"/>
      <p:bldP spid="127" grpId="0"/>
      <p:bldP spid="130" grpId="0" animBg="1"/>
      <p:bldP spid="136" grpId="0" animBg="1"/>
      <p:bldP spid="138" grpId="0" animBg="1"/>
      <p:bldP spid="146" grpId="0" animBg="1"/>
      <p:bldP spid="150" grpId="0" animBg="1"/>
      <p:bldP spid="50" grpId="0" animBg="1"/>
      <p:bldP spid="56" grpId="0" animBg="1"/>
      <p:bldP spid="59" grpId="0" animBg="1"/>
      <p:bldP spid="60" grpId="0" animBg="1"/>
      <p:bldP spid="3" grpId="0"/>
      <p:bldP spid="64" grpId="0" animBg="1"/>
      <p:bldP spid="46" grpId="0" animBg="1"/>
      <p:bldP spid="46" grpId="1" animBg="1"/>
      <p:bldP spid="48" grpId="0" animBg="1"/>
      <p:bldP spid="48" grpId="1" animBg="1"/>
      <p:bldP spid="51" grpId="0" animBg="1"/>
      <p:bldP spid="51" grpId="1" animBg="1"/>
      <p:bldP spid="52" grpId="0"/>
      <p:bldP spid="52" grpId="1"/>
      <p:bldP spid="53" grpId="0" animBg="1"/>
      <p:bldP spid="5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dirty="0" smtClean="0">
                <a:solidFill>
                  <a:srgbClr val="000000"/>
                </a:solidFill>
                <a:latin typeface="Gill Sans Light"/>
                <a:cs typeface="Gill Sans Light"/>
              </a:rPr>
              <a:t>Open Problems</a:t>
            </a:r>
            <a:endParaRPr lang="en-US" sz="2000" dirty="0">
              <a:solidFill>
                <a:srgbClr val="000000"/>
              </a:solidFill>
              <a:latin typeface="Gill Sans Light"/>
              <a:cs typeface="Gill Sans Light"/>
            </a:endParaRPr>
          </a:p>
        </p:txBody>
      </p:sp>
      <p:sp>
        <p:nvSpPr>
          <p:cNvPr id="41" name="TextBox 40"/>
          <p:cNvSpPr txBox="1"/>
          <p:nvPr/>
        </p:nvSpPr>
        <p:spPr>
          <a:xfrm>
            <a:off x="201823" y="940400"/>
            <a:ext cx="8979657" cy="5509200"/>
          </a:xfrm>
          <a:prstGeom prst="rect">
            <a:avLst/>
          </a:prstGeom>
          <a:noFill/>
        </p:spPr>
        <p:txBody>
          <a:bodyPr wrap="square" rtlCol="0">
            <a:spAutoFit/>
          </a:bodyPr>
          <a:lstStyle/>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Beyond linear functions?</a:t>
            </a:r>
          </a:p>
          <a:p>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A hybrid between </a:t>
            </a:r>
            <a:r>
              <a:rPr lang="en-US" sz="3200" dirty="0" err="1" smtClean="0">
                <a:solidFill>
                  <a:srgbClr val="000000"/>
                </a:solidFill>
                <a:latin typeface="Gill Sans Light"/>
                <a:cs typeface="Gill Sans Light"/>
              </a:rPr>
              <a:t>async</a:t>
            </a:r>
            <a:r>
              <a:rPr lang="en-US" sz="3200" dirty="0" smtClean="0">
                <a:solidFill>
                  <a:srgbClr val="000000"/>
                </a:solidFill>
                <a:latin typeface="Gill Sans Light"/>
                <a:cs typeface="Gill Sans Light"/>
              </a:rPr>
              <a:t> + codes</a:t>
            </a:r>
          </a:p>
          <a:p>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Combination of </a:t>
            </a:r>
            <a:r>
              <a:rPr lang="en-US" sz="3200" dirty="0" err="1" smtClean="0">
                <a:solidFill>
                  <a:srgbClr val="000000"/>
                </a:solidFill>
                <a:latin typeface="Gill Sans Light"/>
                <a:cs typeface="Gill Sans Light"/>
              </a:rPr>
              <a:t>cyclades</a:t>
            </a:r>
            <a:r>
              <a:rPr lang="en-US" sz="3200" dirty="0" smtClean="0">
                <a:solidFill>
                  <a:srgbClr val="000000"/>
                </a:solidFill>
                <a:latin typeface="Gill Sans Light"/>
                <a:cs typeface="Gill Sans Light"/>
              </a:rPr>
              <a:t> + codes?</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Codes </a:t>
            </a:r>
            <a:r>
              <a:rPr lang="en-US" sz="3200" dirty="0" err="1" smtClean="0">
                <a:solidFill>
                  <a:srgbClr val="000000"/>
                </a:solidFill>
                <a:latin typeface="Gill Sans Light"/>
                <a:cs typeface="Gill Sans Light"/>
              </a:rPr>
              <a:t>vs</a:t>
            </a:r>
            <a:r>
              <a:rPr lang="en-US" sz="3200" dirty="0" smtClean="0">
                <a:solidFill>
                  <a:srgbClr val="000000"/>
                </a:solidFill>
                <a:latin typeface="Gill Sans Light"/>
                <a:cs typeface="Gill Sans Light"/>
              </a:rPr>
              <a:t> node termination?</a:t>
            </a:r>
            <a:endParaRPr lang="en-US" sz="3200" dirty="0">
              <a:solidFill>
                <a:srgbClr val="000000"/>
              </a:solidFill>
              <a:latin typeface="Gill Sans Light"/>
              <a:cs typeface="Gill Sans Light"/>
            </a:endParaRPr>
          </a:p>
          <a:p>
            <a:pPr marL="342900" indent="-342900">
              <a:buFont typeface="Arial"/>
              <a:buChar char="•"/>
            </a:pPr>
            <a:endParaRPr lang="en-US" sz="3200" dirty="0" smtClean="0">
              <a:solidFill>
                <a:srgbClr val="000000"/>
              </a:solidFill>
              <a:latin typeface="Gill Sans Light"/>
              <a:cs typeface="Gill Sans Light"/>
            </a:endParaRPr>
          </a:p>
          <a:p>
            <a:endParaRPr lang="en-US" sz="3200" dirty="0">
              <a:solidFill>
                <a:srgbClr val="000000"/>
              </a:solidFill>
              <a:latin typeface="Gill Sans Light"/>
              <a:cs typeface="Gill Sans Light"/>
            </a:endParaRPr>
          </a:p>
        </p:txBody>
      </p:sp>
    </p:spTree>
    <p:extLst>
      <p:ext uri="{BB962C8B-B14F-4D97-AF65-F5344CB8AC3E}">
        <p14:creationId xmlns:p14="http://schemas.microsoft.com/office/powerpoint/2010/main" val="203723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Choices choices choices</a:t>
            </a:r>
            <a:endParaRPr lang="en-US" sz="4800" dirty="0" smtClean="0">
              <a:latin typeface="Gill Sans Light"/>
              <a:cs typeface="Gill Sans Light"/>
            </a:endParaRPr>
          </a:p>
        </p:txBody>
      </p:sp>
    </p:spTree>
    <p:extLst>
      <p:ext uri="{BB962C8B-B14F-4D97-AF65-F5344CB8AC3E}">
        <p14:creationId xmlns:p14="http://schemas.microsoft.com/office/powerpoint/2010/main" val="193379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311211"/>
            <a:ext cx="9144000" cy="1470025"/>
          </a:xfrm>
        </p:spPr>
        <p:txBody>
          <a:bodyPr>
            <a:noAutofit/>
          </a:bodyPr>
          <a:lstStyle/>
          <a:p>
            <a:r>
              <a:rPr lang="en-US" sz="4500" dirty="0" smtClean="0">
                <a:solidFill>
                  <a:srgbClr val="000000"/>
                </a:solidFill>
                <a:latin typeface="Gill Sans Light"/>
                <a:cs typeface="Gill Sans Light"/>
              </a:rPr>
              <a:t>Platforms</a:t>
            </a:r>
            <a:endParaRPr lang="en-US" sz="4500" dirty="0">
              <a:solidFill>
                <a:srgbClr val="000000"/>
              </a:solidFill>
              <a:latin typeface="Gill Sans Light"/>
              <a:cs typeface="Gill Sans Light"/>
            </a:endParaRPr>
          </a:p>
        </p:txBody>
      </p:sp>
      <p:sp>
        <p:nvSpPr>
          <p:cNvPr id="18" name="Rounded Rectangle 17"/>
          <p:cNvSpPr/>
          <p:nvPr/>
        </p:nvSpPr>
        <p:spPr>
          <a:xfrm>
            <a:off x="0" y="830028"/>
            <a:ext cx="9181480" cy="40885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Parallel</a:t>
            </a:r>
            <a:endParaRPr lang="en-US" sz="2400" i="1" dirty="0">
              <a:solidFill>
                <a:srgbClr val="FFFFFF"/>
              </a:solidFill>
              <a:latin typeface="Gill Sans Light"/>
              <a:cs typeface="Gill Sans Light"/>
            </a:endParaRPr>
          </a:p>
        </p:txBody>
      </p:sp>
      <p:grpSp>
        <p:nvGrpSpPr>
          <p:cNvPr id="4" name="Group 3"/>
          <p:cNvGrpSpPr/>
          <p:nvPr/>
        </p:nvGrpSpPr>
        <p:grpSpPr>
          <a:xfrm>
            <a:off x="37480" y="1238885"/>
            <a:ext cx="3287611" cy="1726678"/>
            <a:chOff x="37480" y="1238885"/>
            <a:chExt cx="3287611" cy="1726678"/>
          </a:xfrm>
        </p:grpSpPr>
        <p:sp>
          <p:nvSpPr>
            <p:cNvPr id="16" name="Rectangle 15"/>
            <p:cNvSpPr/>
            <p:nvPr/>
          </p:nvSpPr>
          <p:spPr>
            <a:xfrm>
              <a:off x="37480" y="1238885"/>
              <a:ext cx="3287611" cy="415498"/>
            </a:xfrm>
            <a:prstGeom prst="rect">
              <a:avLst/>
            </a:prstGeom>
          </p:spPr>
          <p:txBody>
            <a:bodyPr wrap="square">
              <a:spAutoFit/>
            </a:bodyPr>
            <a:lstStyle/>
            <a:p>
              <a:r>
                <a:rPr lang="en-US" sz="2100" b="1" dirty="0" smtClean="0">
                  <a:latin typeface="Gill Sans Light"/>
                  <a:cs typeface="Gill Sans Light"/>
                </a:rPr>
                <a:t>Single machine, multicore</a:t>
              </a:r>
            </a:p>
          </p:txBody>
        </p:sp>
        <p:pic>
          <p:nvPicPr>
            <p:cNvPr id="15" name="Picture 14"/>
            <p:cNvPicPr>
              <a:picLocks noChangeAspect="1"/>
            </p:cNvPicPr>
            <p:nvPr/>
          </p:nvPicPr>
          <p:blipFill rotWithShape="1">
            <a:blip r:embed="rId3"/>
            <a:srcRect l="52784" t="29048" r="-610" b="53876"/>
            <a:stretch/>
          </p:blipFill>
          <p:spPr>
            <a:xfrm>
              <a:off x="285006" y="2364339"/>
              <a:ext cx="2461225" cy="601224"/>
            </a:xfrm>
            <a:prstGeom prst="rect">
              <a:avLst/>
            </a:prstGeom>
          </p:spPr>
        </p:pic>
      </p:grpSp>
      <p:grpSp>
        <p:nvGrpSpPr>
          <p:cNvPr id="5" name="Group 4"/>
          <p:cNvGrpSpPr/>
          <p:nvPr/>
        </p:nvGrpSpPr>
        <p:grpSpPr>
          <a:xfrm>
            <a:off x="5503722" y="1239587"/>
            <a:ext cx="2814799" cy="2341219"/>
            <a:chOff x="5503722" y="1239587"/>
            <a:chExt cx="2814799" cy="2341219"/>
          </a:xfrm>
        </p:grpSpPr>
        <p:pic>
          <p:nvPicPr>
            <p:cNvPr id="11" name="Picture 10"/>
            <p:cNvPicPr>
              <a:picLocks noChangeAspect="1"/>
            </p:cNvPicPr>
            <p:nvPr/>
          </p:nvPicPr>
          <p:blipFill>
            <a:blip r:embed="rId3"/>
            <a:stretch>
              <a:fillRect/>
            </a:stretch>
          </p:blipFill>
          <p:spPr>
            <a:xfrm>
              <a:off x="5503722" y="1655085"/>
              <a:ext cx="2814799" cy="1925721"/>
            </a:xfrm>
            <a:prstGeom prst="rect">
              <a:avLst/>
            </a:prstGeom>
          </p:spPr>
        </p:pic>
        <p:sp>
          <p:nvSpPr>
            <p:cNvPr id="2" name="Rectangle 1"/>
            <p:cNvSpPr/>
            <p:nvPr/>
          </p:nvSpPr>
          <p:spPr>
            <a:xfrm>
              <a:off x="5806141" y="1239587"/>
              <a:ext cx="2330292" cy="415498"/>
            </a:xfrm>
            <a:prstGeom prst="rect">
              <a:avLst/>
            </a:prstGeom>
          </p:spPr>
          <p:txBody>
            <a:bodyPr wrap="none">
              <a:spAutoFit/>
            </a:bodyPr>
            <a:lstStyle/>
            <a:p>
              <a:r>
                <a:rPr lang="en-US" sz="2100" b="1" dirty="0" smtClean="0">
                  <a:latin typeface="Gill Sans Light"/>
                  <a:cs typeface="Gill Sans Light"/>
                </a:rPr>
                <a:t>Multi-socket NUMA</a:t>
              </a:r>
              <a:endParaRPr lang="en-US" sz="2100" b="1" dirty="0">
                <a:latin typeface="Gill Sans Light"/>
                <a:cs typeface="Gill Sans Light"/>
              </a:endParaRPr>
            </a:p>
          </p:txBody>
        </p:sp>
      </p:grpSp>
      <p:sp>
        <p:nvSpPr>
          <p:cNvPr id="17" name="Rounded Rectangle 16"/>
          <p:cNvSpPr/>
          <p:nvPr/>
        </p:nvSpPr>
        <p:spPr>
          <a:xfrm>
            <a:off x="-37480" y="3650591"/>
            <a:ext cx="9181480" cy="40885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Distributed</a:t>
            </a:r>
            <a:endParaRPr lang="en-US" sz="2400" i="1" dirty="0">
              <a:solidFill>
                <a:srgbClr val="FFFFFF"/>
              </a:solidFill>
              <a:latin typeface="Gill Sans Light"/>
              <a:cs typeface="Gill Sans Light"/>
            </a:endParaRPr>
          </a:p>
        </p:txBody>
      </p:sp>
      <p:pic>
        <p:nvPicPr>
          <p:cNvPr id="6" name="Picture 5"/>
          <p:cNvPicPr>
            <a:picLocks noChangeAspect="1"/>
          </p:cNvPicPr>
          <p:nvPr/>
        </p:nvPicPr>
        <p:blipFill>
          <a:blip r:embed="rId4"/>
          <a:stretch>
            <a:fillRect/>
          </a:stretch>
        </p:blipFill>
        <p:spPr>
          <a:xfrm>
            <a:off x="421029" y="4055477"/>
            <a:ext cx="2904062" cy="2802523"/>
          </a:xfrm>
          <a:prstGeom prst="rect">
            <a:avLst/>
          </a:prstGeom>
        </p:spPr>
      </p:pic>
      <p:pic>
        <p:nvPicPr>
          <p:cNvPr id="8" name="Picture 7" descr="edge-computing-diagram-1024x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6295" y="3980124"/>
            <a:ext cx="5677705" cy="2838853"/>
          </a:xfrm>
          <a:prstGeom prst="rect">
            <a:avLst/>
          </a:prstGeom>
        </p:spPr>
      </p:pic>
    </p:spTree>
    <p:extLst>
      <p:ext uri="{BB962C8B-B14F-4D97-AF65-F5344CB8AC3E}">
        <p14:creationId xmlns:p14="http://schemas.microsoft.com/office/powerpoint/2010/main" val="3548167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p:tgtEl>
                                          <p:spTgt spid="17"/>
                                        </p:tgtEl>
                                        <p:attrNameLst>
                                          <p:attrName>ppt_x</p:attrName>
                                        </p:attrNameLst>
                                      </p:cBhvr>
                                      <p:tavLst>
                                        <p:tav tm="0">
                                          <p:val>
                                            <p:strVal val="#ppt_x-#ppt_w*1.125000"/>
                                          </p:val>
                                        </p:tav>
                                        <p:tav tm="100000">
                                          <p:val>
                                            <p:strVal val="#ppt_x"/>
                                          </p:val>
                                        </p:tav>
                                      </p:tavLst>
                                    </p:anim>
                                    <p:animEffect transition="in" filter="wipe(righ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2" name="Picture 1"/>
          <p:cNvPicPr>
            <a:picLocks noChangeAspect="1"/>
          </p:cNvPicPr>
          <p:nvPr/>
        </p:nvPicPr>
        <p:blipFill>
          <a:blip r:embed="rId3"/>
          <a:stretch>
            <a:fillRect/>
          </a:stretch>
        </p:blipFill>
        <p:spPr>
          <a:xfrm>
            <a:off x="0" y="3212706"/>
            <a:ext cx="4583206" cy="3402380"/>
          </a:xfrm>
          <a:prstGeom prst="rect">
            <a:avLst/>
          </a:prstGeom>
        </p:spPr>
      </p:pic>
      <p:sp>
        <p:nvSpPr>
          <p:cNvPr id="6" name="Rectangle 5"/>
          <p:cNvSpPr/>
          <p:nvPr/>
        </p:nvSpPr>
        <p:spPr>
          <a:xfrm>
            <a:off x="4407647" y="3153857"/>
            <a:ext cx="4493538" cy="3970318"/>
          </a:xfrm>
          <a:prstGeom prst="rect">
            <a:avLst/>
          </a:prstGeom>
        </p:spPr>
        <p:txBody>
          <a:bodyPr wrap="none">
            <a:spAutoFit/>
          </a:bodyPr>
          <a:lstStyle/>
          <a:p>
            <a:endParaRPr lang="en-US" sz="2100" b="1" i="1" u="sng" dirty="0" smtClean="0">
              <a:latin typeface="Gill Sans Light"/>
              <a:cs typeface="Gill Sans Light"/>
            </a:endParaRPr>
          </a:p>
          <a:p>
            <a:pPr marL="342900" indent="-342900">
              <a:buFont typeface="Arial"/>
              <a:buChar char="•"/>
            </a:pPr>
            <a:r>
              <a:rPr lang="en-US" sz="2100" dirty="0" smtClean="0">
                <a:latin typeface="Gill Sans Light"/>
                <a:cs typeface="Gill Sans Light"/>
              </a:rPr>
              <a:t>Does it fit in a single machine?</a:t>
            </a:r>
          </a:p>
          <a:p>
            <a:pPr marL="342900" indent="-342900">
              <a:buFont typeface="Arial"/>
              <a:buChar char="•"/>
            </a:pPr>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Is model architecture amenable </a:t>
            </a:r>
          </a:p>
          <a:p>
            <a:r>
              <a:rPr lang="en-US" sz="2100" dirty="0" smtClean="0">
                <a:latin typeface="Gill Sans Light"/>
                <a:cs typeface="Gill Sans Light"/>
              </a:rPr>
              <a:t>    to low communication?</a:t>
            </a:r>
          </a:p>
          <a:p>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Some models easier to partition </a:t>
            </a:r>
          </a:p>
          <a:p>
            <a:pPr marL="342900" indent="-342900">
              <a:buFont typeface="Arial"/>
              <a:buChar char="•"/>
            </a:pPr>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Can we increase </a:t>
            </a:r>
            <a:r>
              <a:rPr lang="en-US" sz="2100" dirty="0" err="1" smtClean="0">
                <a:latin typeface="Gill Sans Light"/>
                <a:cs typeface="Gill Sans Light"/>
              </a:rPr>
              <a:t>sparsity</a:t>
            </a:r>
            <a:r>
              <a:rPr lang="en-US" sz="2100" dirty="0" smtClean="0">
                <a:latin typeface="Gill Sans Light"/>
                <a:cs typeface="Gill Sans Light"/>
              </a:rPr>
              <a:t> (less </a:t>
            </a:r>
            <a:r>
              <a:rPr lang="en-US" sz="2100" dirty="0" err="1" smtClean="0">
                <a:latin typeface="Gill Sans Light"/>
                <a:cs typeface="Gill Sans Light"/>
              </a:rPr>
              <a:t>comm</a:t>
            </a:r>
            <a:r>
              <a:rPr lang="en-US" sz="2100" dirty="0" smtClean="0">
                <a:latin typeface="Gill Sans Light"/>
                <a:cs typeface="Gill Sans Light"/>
              </a:rPr>
              <a:t>) </a:t>
            </a:r>
          </a:p>
          <a:p>
            <a:r>
              <a:rPr lang="en-US" sz="2100" dirty="0" smtClean="0">
                <a:latin typeface="Gill Sans Light"/>
                <a:cs typeface="Gill Sans Light"/>
              </a:rPr>
              <a:t>     without losing with accuracy?</a:t>
            </a:r>
          </a:p>
          <a:p>
            <a:pPr marL="342900" indent="-342900">
              <a:buFont typeface="Arial"/>
              <a:buChar char="•"/>
            </a:pPr>
            <a:endParaRPr lang="en-US" sz="2100" dirty="0" smtClean="0">
              <a:latin typeface="Gill Sans Light"/>
              <a:cs typeface="Gill Sans Light"/>
            </a:endParaRPr>
          </a:p>
          <a:p>
            <a:pPr marL="342900" indent="-342900">
              <a:buFont typeface="Arial"/>
              <a:buChar char="•"/>
            </a:pPr>
            <a:endParaRPr lang="en-US" sz="2100" dirty="0"/>
          </a:p>
        </p:txBody>
      </p:sp>
    </p:spTree>
    <p:extLst>
      <p:ext uri="{BB962C8B-B14F-4D97-AF65-F5344CB8AC3E}">
        <p14:creationId xmlns:p14="http://schemas.microsoft.com/office/powerpoint/2010/main" val="42593380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27941" t="20809" r="28268" b="22002"/>
          <a:stretch/>
        </p:blipFill>
        <p:spPr>
          <a:xfrm>
            <a:off x="375934" y="2495898"/>
            <a:ext cx="3844122" cy="3765133"/>
          </a:xfrm>
          <a:prstGeom prst="rect">
            <a:avLst/>
          </a:prstGeom>
          <a:ln>
            <a:noFill/>
          </a:ln>
          <a:effectLst>
            <a:softEdge rad="112500"/>
          </a:effectLst>
        </p:spPr>
      </p:pic>
      <p:sp>
        <p:nvSpPr>
          <p:cNvPr id="3" name="Left-Right Arrow 2"/>
          <p:cNvSpPr/>
          <p:nvPr/>
        </p:nvSpPr>
        <p:spPr>
          <a:xfrm>
            <a:off x="1198655" y="5423922"/>
            <a:ext cx="338667" cy="203200"/>
          </a:xfrm>
          <a:prstGeom prst="leftRightArrow">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Right Arrow 16"/>
          <p:cNvSpPr/>
          <p:nvPr/>
        </p:nvSpPr>
        <p:spPr>
          <a:xfrm>
            <a:off x="2096122" y="5423922"/>
            <a:ext cx="338667" cy="203200"/>
          </a:xfrm>
          <a:prstGeom prst="leftRightArrow">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Right Arrow 18"/>
          <p:cNvSpPr/>
          <p:nvPr/>
        </p:nvSpPr>
        <p:spPr>
          <a:xfrm>
            <a:off x="3112122" y="5423922"/>
            <a:ext cx="338667" cy="203200"/>
          </a:xfrm>
          <a:prstGeom prst="leftRightArrow">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U-Turn Arrow 3"/>
          <p:cNvSpPr/>
          <p:nvPr/>
        </p:nvSpPr>
        <p:spPr>
          <a:xfrm rot="10800000">
            <a:off x="593885" y="6222023"/>
            <a:ext cx="3275402" cy="520456"/>
          </a:xfrm>
          <a:prstGeom prst="uturnArrow">
            <a:avLst>
              <a:gd name="adj1" fmla="val 14062"/>
              <a:gd name="adj2" fmla="val 25000"/>
              <a:gd name="adj3" fmla="val 25000"/>
              <a:gd name="adj4" fmla="val 43750"/>
              <a:gd name="adj5" fmla="val 75000"/>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Rounded Rectangle 20"/>
          <p:cNvSpPr/>
          <p:nvPr/>
        </p:nvSpPr>
        <p:spPr>
          <a:xfrm>
            <a:off x="0" y="1995421"/>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Beyond Master Worker?</a:t>
            </a:r>
            <a:endParaRPr lang="en-US" sz="2400" i="1" dirty="0">
              <a:solidFill>
                <a:srgbClr val="FFFFFF"/>
              </a:solidFill>
              <a:latin typeface="Gill Sans Light"/>
              <a:cs typeface="Gill Sans Light"/>
            </a:endParaRPr>
          </a:p>
        </p:txBody>
      </p:sp>
      <p:sp>
        <p:nvSpPr>
          <p:cNvPr id="22" name="Rounded Rectangle 21"/>
          <p:cNvSpPr/>
          <p:nvPr/>
        </p:nvSpPr>
        <p:spPr>
          <a:xfrm>
            <a:off x="4742290" y="40579"/>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Optimal Quantization?</a:t>
            </a:r>
            <a:endParaRPr lang="en-US" sz="2400" i="1" dirty="0">
              <a:solidFill>
                <a:srgbClr val="FFFFFF"/>
              </a:solidFill>
              <a:latin typeface="Gill Sans Light"/>
              <a:cs typeface="Gill Sans Light"/>
            </a:endParaRPr>
          </a:p>
        </p:txBody>
      </p:sp>
      <p:pic>
        <p:nvPicPr>
          <p:cNvPr id="5" name="Picture 4" descr="FIN_mg_7641_cred-1024x57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718" y="900081"/>
            <a:ext cx="3940846" cy="2220576"/>
          </a:xfrm>
          <a:prstGeom prst="rect">
            <a:avLst/>
          </a:prstGeom>
        </p:spPr>
      </p:pic>
      <p:sp>
        <p:nvSpPr>
          <p:cNvPr id="24" name="Rounded Rectangle 23"/>
          <p:cNvSpPr/>
          <p:nvPr/>
        </p:nvSpPr>
        <p:spPr>
          <a:xfrm>
            <a:off x="4704810" y="3403102"/>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Heterogeneous setup + the edge?</a:t>
            </a:r>
            <a:endParaRPr lang="en-US" sz="2400" i="1" dirty="0">
              <a:solidFill>
                <a:srgbClr val="FFFFFF"/>
              </a:solidFill>
              <a:latin typeface="Gill Sans Light"/>
              <a:cs typeface="Gill Sans Light"/>
            </a:endParaRPr>
          </a:p>
        </p:txBody>
      </p:sp>
      <p:pic>
        <p:nvPicPr>
          <p:cNvPr id="28" name="Picture 27" descr="teslak20-640x52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8572" y="4353324"/>
            <a:ext cx="1247066" cy="1015190"/>
          </a:xfrm>
          <a:prstGeom prst="rect">
            <a:avLst/>
          </a:prstGeom>
        </p:spPr>
      </p:pic>
      <p:pic>
        <p:nvPicPr>
          <p:cNvPr id="29" name="Picture 28"/>
          <p:cNvPicPr>
            <a:picLocks noChangeAspect="1"/>
          </p:cNvPicPr>
          <p:nvPr/>
        </p:nvPicPr>
        <p:blipFill>
          <a:blip r:embed="rId6"/>
          <a:stretch>
            <a:fillRect/>
          </a:stretch>
        </p:blipFill>
        <p:spPr>
          <a:xfrm>
            <a:off x="6308617" y="4306251"/>
            <a:ext cx="758993" cy="1138490"/>
          </a:xfrm>
          <a:prstGeom prst="rect">
            <a:avLst/>
          </a:prstGeom>
        </p:spPr>
      </p:pic>
      <p:pic>
        <p:nvPicPr>
          <p:cNvPr id="30" name="Picture 29"/>
          <p:cNvPicPr>
            <a:picLocks noChangeAspect="1"/>
          </p:cNvPicPr>
          <p:nvPr/>
        </p:nvPicPr>
        <p:blipFill>
          <a:blip r:embed="rId7">
            <a:extLst>
              <a:ext uri="{BEBA8EAE-BF5A-486C-A8C5-ECC9F3942E4B}">
                <a14:imgProps xmlns:a14="http://schemas.microsoft.com/office/drawing/2010/main">
                  <a14:imgLayer r:embed="rId8">
                    <a14:imgEffect>
                      <a14:backgroundRemoval t="46000" b="96000" l="0" r="80222"/>
                    </a14:imgEffect>
                  </a14:imgLayer>
                </a14:imgProps>
              </a:ext>
            </a:extLst>
          </a:blip>
          <a:stretch>
            <a:fillRect/>
          </a:stretch>
        </p:blipFill>
        <p:spPr>
          <a:xfrm>
            <a:off x="7418865" y="3877064"/>
            <a:ext cx="1491450" cy="1491450"/>
          </a:xfrm>
          <a:prstGeom prst="rect">
            <a:avLst/>
          </a:prstGeom>
        </p:spPr>
      </p:pic>
      <p:sp>
        <p:nvSpPr>
          <p:cNvPr id="31" name="Left-Right Arrow 30"/>
          <p:cNvSpPr/>
          <p:nvPr/>
        </p:nvSpPr>
        <p:spPr>
          <a:xfrm>
            <a:off x="5806304" y="4814250"/>
            <a:ext cx="338667" cy="203200"/>
          </a:xfrm>
          <a:prstGeom prst="leftRightArrow">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Left-Right Arrow 31"/>
          <p:cNvSpPr/>
          <p:nvPr/>
        </p:nvSpPr>
        <p:spPr>
          <a:xfrm>
            <a:off x="7098916" y="4954858"/>
            <a:ext cx="338667" cy="203200"/>
          </a:xfrm>
          <a:prstGeom prst="leftRightArrow">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U-Turn Arrow 33"/>
          <p:cNvSpPr/>
          <p:nvPr/>
        </p:nvSpPr>
        <p:spPr>
          <a:xfrm rot="10800000">
            <a:off x="5196236" y="5368514"/>
            <a:ext cx="2977638" cy="520456"/>
          </a:xfrm>
          <a:prstGeom prst="uturnArrow">
            <a:avLst>
              <a:gd name="adj1" fmla="val 14062"/>
              <a:gd name="adj2" fmla="val 25000"/>
              <a:gd name="adj3" fmla="val 25000"/>
              <a:gd name="adj4" fmla="val 43750"/>
              <a:gd name="adj5" fmla="val 75000"/>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Rounded Rectangle 25"/>
          <p:cNvSpPr/>
          <p:nvPr/>
        </p:nvSpPr>
        <p:spPr>
          <a:xfrm>
            <a:off x="0" y="397902"/>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What is the “optimal” algorithm?</a:t>
            </a:r>
            <a:endParaRPr lang="en-US" sz="2400" i="1" dirty="0">
              <a:solidFill>
                <a:srgbClr val="FFFFFF"/>
              </a:solidFill>
              <a:latin typeface="Gill Sans Light"/>
              <a:cs typeface="Gill Sans Light"/>
            </a:endParaRPr>
          </a:p>
        </p:txBody>
      </p:sp>
      <p:sp>
        <p:nvSpPr>
          <p:cNvPr id="27" name="Rounded Rectangle 26"/>
          <p:cNvSpPr/>
          <p:nvPr/>
        </p:nvSpPr>
        <p:spPr>
          <a:xfrm>
            <a:off x="4704810" y="6143353"/>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What is the “optimal” platform?</a:t>
            </a:r>
            <a:endParaRPr lang="en-US" sz="2400" i="1" dirty="0">
              <a:solidFill>
                <a:srgbClr val="FFFFFF"/>
              </a:solidFill>
              <a:latin typeface="Gill Sans Light"/>
              <a:cs typeface="Gill Sans Light"/>
            </a:endParaRPr>
          </a:p>
        </p:txBody>
      </p:sp>
    </p:spTree>
    <p:extLst>
      <p:ext uri="{BB962C8B-B14F-4D97-AF65-F5344CB8AC3E}">
        <p14:creationId xmlns:p14="http://schemas.microsoft.com/office/powerpoint/2010/main" val="467573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9" grpId="0" animBg="1"/>
      <p:bldP spid="4" grpId="0" animBg="1"/>
      <p:bldP spid="21" grpId="0" animBg="1"/>
      <p:bldP spid="22" grpId="0" animBg="1"/>
      <p:bldP spid="24" grpId="0" animBg="1"/>
      <p:bldP spid="31" grpId="0" animBg="1"/>
      <p:bldP spid="32" grpId="0" animBg="1"/>
      <p:bldP spid="34" grpId="0" animBg="1"/>
      <p:bldP spid="26"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300" dirty="0" smtClean="0">
                <a:solidFill>
                  <a:srgbClr val="000000"/>
                </a:solidFill>
                <a:latin typeface="Gill Sans Light"/>
                <a:cs typeface="Gill Sans Light"/>
              </a:rPr>
              <a:t>Conclusions</a:t>
            </a:r>
            <a:endParaRPr lang="en-US" sz="4300" dirty="0">
              <a:solidFill>
                <a:srgbClr val="000000"/>
              </a:solidFill>
              <a:latin typeface="Gill Sans Light"/>
              <a:cs typeface="Gill Sans Light"/>
            </a:endParaRPr>
          </a:p>
        </p:txBody>
      </p:sp>
      <p:sp>
        <p:nvSpPr>
          <p:cNvPr id="3" name="Rectangle 2"/>
          <p:cNvSpPr/>
          <p:nvPr/>
        </p:nvSpPr>
        <p:spPr>
          <a:xfrm>
            <a:off x="37480" y="1792121"/>
            <a:ext cx="8995839" cy="5401480"/>
          </a:xfrm>
          <a:prstGeom prst="rect">
            <a:avLst/>
          </a:prstGeom>
        </p:spPr>
        <p:txBody>
          <a:bodyPr wrap="square">
            <a:spAutoFit/>
          </a:bodyPr>
          <a:lstStyle/>
          <a:p>
            <a:pPr marL="342900" indent="-342900">
              <a:buFontTx/>
              <a:buChar char="-"/>
            </a:pPr>
            <a:r>
              <a:rPr lang="en-US" sz="2300" dirty="0" smtClean="0">
                <a:latin typeface="Gill Sans Light"/>
                <a:cs typeface="Gill Sans Light"/>
              </a:rPr>
              <a:t>Novel analysis of </a:t>
            </a:r>
            <a:r>
              <a:rPr lang="en-US" sz="2300" dirty="0" err="1" smtClean="0">
                <a:latin typeface="Gill Sans Light"/>
                <a:cs typeface="Gill Sans Light"/>
              </a:rPr>
              <a:t>minibatch</a:t>
            </a:r>
            <a:r>
              <a:rPr lang="en-US" sz="2300" dirty="0" smtClean="0">
                <a:latin typeface="Gill Sans Light"/>
                <a:cs typeface="Gill Sans Light"/>
              </a:rPr>
              <a:t> SGD based on gradient interference</a:t>
            </a:r>
          </a:p>
          <a:p>
            <a:pPr marL="342900" indent="-342900">
              <a:buFontTx/>
              <a:buChar char="-"/>
            </a:pPr>
            <a:endParaRPr lang="en-US" sz="2300" dirty="0">
              <a:latin typeface="Gill Sans Light"/>
              <a:cs typeface="Gill Sans Light"/>
            </a:endParaRPr>
          </a:p>
          <a:p>
            <a:pPr marL="342900" indent="-342900">
              <a:buFontTx/>
              <a:buChar char="-"/>
            </a:pPr>
            <a:r>
              <a:rPr lang="en-US" sz="2300" dirty="0" smtClean="0">
                <a:latin typeface="Gill Sans Light"/>
                <a:cs typeface="Gill Sans Light"/>
              </a:rPr>
              <a:t>Batch size cannot increase beyond a fundamental point</a:t>
            </a:r>
          </a:p>
          <a:p>
            <a:endParaRPr lang="en-US" sz="2300" dirty="0" smtClean="0">
              <a:latin typeface="Gill Sans Light"/>
              <a:cs typeface="Gill Sans Light"/>
            </a:endParaRPr>
          </a:p>
          <a:p>
            <a:pPr marL="342900" indent="-342900">
              <a:buFontTx/>
              <a:buChar char="-"/>
            </a:pPr>
            <a:r>
              <a:rPr lang="en-US" sz="2300" dirty="0" smtClean="0">
                <a:latin typeface="Gill Sans Light"/>
                <a:cs typeface="Gill Sans Light"/>
              </a:rPr>
              <a:t>Tight lower bound</a:t>
            </a:r>
          </a:p>
          <a:p>
            <a:endParaRPr lang="en-US" sz="2300" dirty="0" smtClean="0">
              <a:latin typeface="Gill Sans Light"/>
              <a:cs typeface="Gill Sans Light"/>
            </a:endParaRPr>
          </a:p>
          <a:p>
            <a:pPr marL="342900" indent="-342900">
              <a:buFontTx/>
              <a:buChar char="-"/>
            </a:pPr>
            <a:r>
              <a:rPr lang="en-US" sz="2300" dirty="0" smtClean="0">
                <a:latin typeface="Gill Sans Light"/>
                <a:cs typeface="Gill Sans Light"/>
              </a:rPr>
              <a:t>Open Problems:</a:t>
            </a:r>
          </a:p>
          <a:p>
            <a:pPr marL="342900" indent="-342900">
              <a:buFontTx/>
              <a:buChar char="-"/>
            </a:pPr>
            <a:endParaRPr lang="en-US" sz="2300" dirty="0">
              <a:latin typeface="Gill Sans Light"/>
              <a:cs typeface="Gill Sans Light"/>
            </a:endParaRPr>
          </a:p>
          <a:p>
            <a:pPr marL="800100" lvl="1" indent="-342900">
              <a:buFontTx/>
              <a:buChar char="-"/>
            </a:pPr>
            <a:r>
              <a:rPr lang="en-US" sz="2300" dirty="0" smtClean="0">
                <a:latin typeface="Gill Sans Light"/>
                <a:cs typeface="Gill Sans Light"/>
              </a:rPr>
              <a:t>Lower bound for generalization</a:t>
            </a:r>
          </a:p>
          <a:p>
            <a:pPr marL="800100" lvl="1" indent="-342900">
              <a:buFontTx/>
              <a:buChar char="-"/>
            </a:pPr>
            <a:r>
              <a:rPr lang="en-US" sz="2300" dirty="0" smtClean="0">
                <a:latin typeface="Gill Sans Light"/>
                <a:cs typeface="Gill Sans Light"/>
              </a:rPr>
              <a:t>Fundamental trade-off between parallelizability and statistical accuracy</a:t>
            </a:r>
          </a:p>
          <a:p>
            <a:pPr marL="800100" lvl="1" indent="-342900">
              <a:buFontTx/>
              <a:buChar char="-"/>
            </a:pPr>
            <a:r>
              <a:rPr lang="en-US" sz="2300" dirty="0" smtClean="0">
                <a:latin typeface="Gill Sans Light"/>
                <a:cs typeface="Gill Sans Light"/>
              </a:rPr>
              <a:t>Stragglers</a:t>
            </a:r>
          </a:p>
          <a:p>
            <a:pPr lvl="1"/>
            <a:endParaRPr lang="en-US" sz="2300" dirty="0">
              <a:latin typeface="Gill Sans Light"/>
              <a:cs typeface="Gill Sans Light"/>
            </a:endParaRPr>
          </a:p>
          <a:p>
            <a:pPr lvl="1"/>
            <a:endParaRPr lang="en-US" sz="2300" dirty="0" smtClean="0">
              <a:latin typeface="Gill Sans Light"/>
              <a:cs typeface="Gill Sans Light"/>
            </a:endParaRPr>
          </a:p>
          <a:p>
            <a:pPr marL="342900" indent="-342900">
              <a:buFontTx/>
              <a:buChar char="-"/>
            </a:pPr>
            <a:endParaRPr lang="en-US" sz="2300" dirty="0">
              <a:latin typeface="Gill Sans Light"/>
              <a:cs typeface="Gill Sans Light"/>
            </a:endParaRPr>
          </a:p>
          <a:p>
            <a:pPr marL="342900" indent="-342900">
              <a:buFontTx/>
              <a:buChar char="-"/>
            </a:pPr>
            <a:endParaRPr lang="en-US" sz="2300" dirty="0">
              <a:latin typeface="Gill Sans Light"/>
              <a:cs typeface="Gill Sans Light"/>
            </a:endParaRPr>
          </a:p>
        </p:txBody>
      </p:sp>
      <p:sp>
        <p:nvSpPr>
          <p:cNvPr id="5" name="Rectangle 4"/>
          <p:cNvSpPr/>
          <p:nvPr/>
        </p:nvSpPr>
        <p:spPr>
          <a:xfrm>
            <a:off x="-7343" y="0"/>
            <a:ext cx="9173882" cy="6857999"/>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Gill Sans Light"/>
                <a:cs typeface="Gill Sans Light"/>
              </a:rPr>
              <a:t>A long way to go</a:t>
            </a:r>
          </a:p>
          <a:p>
            <a:pPr algn="ctr"/>
            <a:endParaRPr lang="en-US" sz="3700" dirty="0">
              <a:latin typeface="Gill Sans Light"/>
              <a:cs typeface="Gill Sans Light"/>
            </a:endParaRPr>
          </a:p>
          <a:p>
            <a:pPr algn="ctr"/>
            <a:endParaRPr lang="en-US" sz="3700" dirty="0" smtClean="0">
              <a:latin typeface="Gill Sans Light"/>
              <a:cs typeface="Gill Sans Light"/>
            </a:endParaRPr>
          </a:p>
          <a:p>
            <a:pPr algn="ctr"/>
            <a:endParaRPr lang="en-US" sz="3700" dirty="0">
              <a:latin typeface="Gill Sans Light"/>
              <a:cs typeface="Gill Sans Light"/>
            </a:endParaRPr>
          </a:p>
          <a:p>
            <a:pPr algn="ctr"/>
            <a:endParaRPr lang="en-US" sz="3700" dirty="0" smtClean="0">
              <a:latin typeface="Gill Sans Light"/>
              <a:cs typeface="Gill Sans Light"/>
            </a:endParaRPr>
          </a:p>
          <a:p>
            <a:pPr algn="ctr"/>
            <a:endParaRPr lang="en-US" sz="3700" dirty="0">
              <a:latin typeface="Gill Sans Light"/>
              <a:cs typeface="Gill Sans Light"/>
            </a:endParaRPr>
          </a:p>
          <a:p>
            <a:pPr algn="ctr"/>
            <a:endParaRPr lang="en-US" sz="3700" dirty="0" smtClean="0">
              <a:latin typeface="Gill Sans Light"/>
              <a:cs typeface="Gill Sans Light"/>
            </a:endParaRPr>
          </a:p>
          <a:p>
            <a:pPr algn="ctr"/>
            <a:endParaRPr lang="en-US" sz="3700" dirty="0" smtClean="0">
              <a:latin typeface="Gill Sans Light"/>
              <a:cs typeface="Gill Sans Light"/>
            </a:endParaRPr>
          </a:p>
        </p:txBody>
      </p:sp>
      <p:pic>
        <p:nvPicPr>
          <p:cNvPr id="2" name="Picture 1" descr="speed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928" y="2072696"/>
            <a:ext cx="6638544" cy="4425696"/>
          </a:xfrm>
          <a:prstGeom prst="rect">
            <a:avLst/>
          </a:prstGeom>
        </p:spPr>
      </p:pic>
    </p:spTree>
    <p:extLst>
      <p:ext uri="{BB962C8B-B14F-4D97-AF65-F5344CB8AC3E}">
        <p14:creationId xmlns:p14="http://schemas.microsoft.com/office/powerpoint/2010/main" val="3209885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Model Compression</a:t>
            </a:r>
            <a:endParaRPr lang="en-US" sz="4800" dirty="0" smtClean="0">
              <a:latin typeface="Gill Sans Light"/>
              <a:cs typeface="Gill Sans Light"/>
            </a:endParaRPr>
          </a:p>
        </p:txBody>
      </p:sp>
    </p:spTree>
    <p:extLst>
      <p:ext uri="{BB962C8B-B14F-4D97-AF65-F5344CB8AC3E}">
        <p14:creationId xmlns:p14="http://schemas.microsoft.com/office/powerpoint/2010/main" val="1692494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0520" y="583158"/>
            <a:ext cx="8739816" cy="6164315"/>
          </a:xfrm>
          <a:prstGeom prst="rect">
            <a:avLst/>
          </a:prstGeom>
        </p:spPr>
      </p:pic>
      <p:sp>
        <p:nvSpPr>
          <p:cNvPr id="141" name="Title 140"/>
          <p:cNvSpPr>
            <a:spLocks noGrp="1"/>
          </p:cNvSpPr>
          <p:nvPr>
            <p:ph type="ctrTitle"/>
          </p:nvPr>
        </p:nvSpPr>
        <p:spPr>
          <a:xfrm>
            <a:off x="37480" y="-197059"/>
            <a:ext cx="9144000" cy="1470025"/>
          </a:xfrm>
        </p:spPr>
        <p:txBody>
          <a:bodyPr>
            <a:noAutofit/>
          </a:bodyPr>
          <a:lstStyle/>
          <a:p>
            <a:r>
              <a:rPr lang="en-US" sz="6600" dirty="0" smtClean="0">
                <a:solidFill>
                  <a:srgbClr val="000000"/>
                </a:solidFill>
                <a:latin typeface="Gill Sans Light"/>
                <a:cs typeface="Gill Sans Light"/>
              </a:rPr>
              <a:t>Size and Ops</a:t>
            </a:r>
            <a:endParaRPr lang="en-US" sz="6600" dirty="0">
              <a:solidFill>
                <a:srgbClr val="000000"/>
              </a:solidFill>
              <a:latin typeface="Gill Sans Light"/>
              <a:cs typeface="Gill Sans Light"/>
            </a:endParaRPr>
          </a:p>
        </p:txBody>
      </p:sp>
      <p:sp>
        <p:nvSpPr>
          <p:cNvPr id="6" name="Rounded Rectangle 5"/>
          <p:cNvSpPr/>
          <p:nvPr/>
        </p:nvSpPr>
        <p:spPr>
          <a:xfrm>
            <a:off x="1527043" y="2579942"/>
            <a:ext cx="6225033" cy="2180187"/>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solidFill>
                <a:latin typeface="Gill Sans Light"/>
                <a:cs typeface="Gill Sans Light"/>
              </a:rPr>
              <a:t>ResNet-152 ~ 230 MB </a:t>
            </a:r>
          </a:p>
        </p:txBody>
      </p:sp>
      <p:sp>
        <p:nvSpPr>
          <p:cNvPr id="8" name="Rectangle 7"/>
          <p:cNvSpPr/>
          <p:nvPr/>
        </p:nvSpPr>
        <p:spPr>
          <a:xfrm>
            <a:off x="4723649" y="6396335"/>
            <a:ext cx="4420351" cy="461665"/>
          </a:xfrm>
          <a:prstGeom prst="rect">
            <a:avLst/>
          </a:prstGeom>
        </p:spPr>
        <p:txBody>
          <a:bodyPr wrap="none">
            <a:spAutoFit/>
          </a:bodyPr>
          <a:lstStyle/>
          <a:p>
            <a:r>
              <a:rPr lang="en-US" sz="2400" dirty="0">
                <a:latin typeface="Gill Sans Light"/>
                <a:cs typeface="Gill Sans Light"/>
              </a:rPr>
              <a:t>[</a:t>
            </a:r>
            <a:r>
              <a:rPr lang="en-US" sz="2400" dirty="0" err="1">
                <a:latin typeface="Gill Sans Light"/>
                <a:cs typeface="Gill Sans Light"/>
              </a:rPr>
              <a:t>Canziani</a:t>
            </a:r>
            <a:r>
              <a:rPr lang="en-US" sz="2400" dirty="0">
                <a:latin typeface="Gill Sans Light"/>
                <a:cs typeface="Gill Sans Light"/>
              </a:rPr>
              <a:t>, </a:t>
            </a:r>
            <a:r>
              <a:rPr lang="en-US" sz="2400" dirty="0" err="1">
                <a:latin typeface="Gill Sans Light"/>
                <a:cs typeface="Gill Sans Light"/>
              </a:rPr>
              <a:t>Culurciello</a:t>
            </a:r>
            <a:r>
              <a:rPr lang="en-US" sz="2400" dirty="0">
                <a:latin typeface="Gill Sans Light"/>
                <a:cs typeface="Gill Sans Light"/>
              </a:rPr>
              <a:t>, </a:t>
            </a:r>
            <a:r>
              <a:rPr lang="en-US" sz="2400" dirty="0" err="1">
                <a:latin typeface="Gill Sans Light"/>
                <a:cs typeface="Gill Sans Light"/>
              </a:rPr>
              <a:t>Paszke</a:t>
            </a:r>
            <a:r>
              <a:rPr lang="en-US" sz="2400" dirty="0">
                <a:latin typeface="Gill Sans Light"/>
                <a:cs typeface="Gill Sans Light"/>
              </a:rPr>
              <a:t>, 2016]</a:t>
            </a:r>
          </a:p>
        </p:txBody>
      </p:sp>
    </p:spTree>
    <p:extLst>
      <p:ext uri="{BB962C8B-B14F-4D97-AF65-F5344CB8AC3E}">
        <p14:creationId xmlns:p14="http://schemas.microsoft.com/office/powerpoint/2010/main" val="2109959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40"/>
          <p:cNvSpPr txBox="1">
            <a:spLocks/>
          </p:cNvSpPr>
          <p:nvPr/>
        </p:nvSpPr>
        <p:spPr>
          <a:xfrm>
            <a:off x="37480" y="-197057"/>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dirty="0" smtClean="0">
                <a:solidFill>
                  <a:srgbClr val="202680"/>
                </a:solidFill>
                <a:latin typeface="Gill Sans Light"/>
                <a:cs typeface="Gill Sans Light"/>
              </a:rPr>
              <a:t>Bottlenecks in Training</a:t>
            </a:r>
            <a:endParaRPr lang="en-US" sz="5500" dirty="0">
              <a:solidFill>
                <a:srgbClr val="202680"/>
              </a:solidFill>
              <a:latin typeface="Gill Sans Light"/>
              <a:cs typeface="Gill Sans Light"/>
            </a:endParaRPr>
          </a:p>
        </p:txBody>
      </p:sp>
      <p:pic>
        <p:nvPicPr>
          <p:cNvPr id="14"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3962" y="2596941"/>
            <a:ext cx="1753342" cy="130624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220878" y="-197056"/>
            <a:ext cx="9801457" cy="4100238"/>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i="1" dirty="0" smtClean="0">
                <a:latin typeface="Gill Sans Light"/>
                <a:cs typeface="Gill Sans Light"/>
              </a:rPr>
              <a:t>Issue: </a:t>
            </a:r>
          </a:p>
          <a:p>
            <a:pPr algn="ctr"/>
            <a:r>
              <a:rPr lang="en-US" sz="4400" dirty="0" smtClean="0">
                <a:latin typeface="Gill Sans Light"/>
                <a:cs typeface="Gill Sans Light"/>
              </a:rPr>
              <a:t>Might have millions of examples</a:t>
            </a:r>
            <a:endParaRPr lang="en-US" sz="4400" b="1" i="1" dirty="0" smtClean="0">
              <a:latin typeface="Gill Sans Light"/>
              <a:cs typeface="Gill Sans Light"/>
            </a:endParaRPr>
          </a:p>
        </p:txBody>
      </p:sp>
      <p:sp>
        <p:nvSpPr>
          <p:cNvPr id="34" name="Rectangle 33"/>
          <p:cNvSpPr/>
          <p:nvPr/>
        </p:nvSpPr>
        <p:spPr>
          <a:xfrm>
            <a:off x="-372730" y="4146954"/>
            <a:ext cx="10049944" cy="2811554"/>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Gill Sans Light"/>
                <a:cs typeface="Gill Sans Light"/>
              </a:rPr>
              <a:t>Training on </a:t>
            </a:r>
            <a:r>
              <a:rPr lang="en-US" sz="4000" dirty="0" err="1" smtClean="0">
                <a:latin typeface="Gill Sans Light"/>
                <a:cs typeface="Gill Sans Light"/>
              </a:rPr>
              <a:t>ImageNet</a:t>
            </a:r>
            <a:r>
              <a:rPr lang="en-US" sz="4000" dirty="0" smtClean="0">
                <a:latin typeface="Gill Sans Light"/>
                <a:cs typeface="Gill Sans Light"/>
              </a:rPr>
              <a:t> takes 10+ days</a:t>
            </a:r>
          </a:p>
          <a:p>
            <a:pPr algn="ctr"/>
            <a:r>
              <a:rPr lang="en-US" sz="4000" b="1" i="1" dirty="0" smtClean="0">
                <a:latin typeface="Gill Sans Light"/>
                <a:cs typeface="Gill Sans Light"/>
              </a:rPr>
              <a:t>[</a:t>
            </a:r>
            <a:r>
              <a:rPr lang="en-US" sz="4000" b="1" i="1" dirty="0" err="1" smtClean="0">
                <a:latin typeface="Gill Sans Light"/>
                <a:cs typeface="Gill Sans Light"/>
              </a:rPr>
              <a:t>DawnBench</a:t>
            </a:r>
            <a:r>
              <a:rPr lang="en-US" sz="4000" b="1" i="1" dirty="0" smtClean="0">
                <a:latin typeface="Gill Sans Light"/>
                <a:cs typeface="Gill Sans Light"/>
              </a:rPr>
              <a:t>, 2017]</a:t>
            </a:r>
            <a:endParaRPr lang="en-US" sz="2800" b="1" i="1" dirty="0" smtClean="0">
              <a:latin typeface="Gill Sans Light"/>
              <a:cs typeface="Gill Sans Light"/>
            </a:endParaRPr>
          </a:p>
        </p:txBody>
      </p:sp>
    </p:spTree>
    <p:extLst>
      <p:ext uri="{BB962C8B-B14F-4D97-AF65-F5344CB8AC3E}">
        <p14:creationId xmlns:p14="http://schemas.microsoft.com/office/powerpoint/2010/main" val="2421766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6600" dirty="0" smtClean="0">
                <a:solidFill>
                  <a:srgbClr val="000000"/>
                </a:solidFill>
                <a:latin typeface="Gill Sans Light"/>
                <a:cs typeface="Gill Sans Light"/>
              </a:rPr>
              <a:t>Tradeoffs</a:t>
            </a:r>
            <a:endParaRPr lang="en-US" sz="6600" dirty="0">
              <a:solidFill>
                <a:srgbClr val="000000"/>
              </a:solidFill>
              <a:latin typeface="Gill Sans Light"/>
              <a:cs typeface="Gill Sans Light"/>
            </a:endParaRPr>
          </a:p>
        </p:txBody>
      </p:sp>
      <p:sp>
        <p:nvSpPr>
          <p:cNvPr id="10" name="TextBox 9"/>
          <p:cNvSpPr txBox="1"/>
          <p:nvPr/>
        </p:nvSpPr>
        <p:spPr>
          <a:xfrm>
            <a:off x="35496" y="1272966"/>
            <a:ext cx="6853158" cy="3477875"/>
          </a:xfrm>
          <a:prstGeom prst="rect">
            <a:avLst/>
          </a:prstGeom>
          <a:noFill/>
        </p:spPr>
        <p:txBody>
          <a:bodyPr wrap="none" rtlCol="0">
            <a:spAutoFit/>
          </a:bodyPr>
          <a:lstStyle/>
          <a:p>
            <a:pPr marL="571500" indent="-571500">
              <a:buFontTx/>
              <a:buChar char="-"/>
            </a:pPr>
            <a:r>
              <a:rPr lang="en-US" sz="4400" dirty="0" smtClean="0">
                <a:solidFill>
                  <a:srgbClr val="000000"/>
                </a:solidFill>
                <a:latin typeface="Gill Sans Light"/>
                <a:cs typeface="Gill Sans Light"/>
              </a:rPr>
              <a:t>A Good model has to:</a:t>
            </a:r>
          </a:p>
          <a:p>
            <a:pPr marL="1485900" lvl="2" indent="-571500">
              <a:buFontTx/>
              <a:buChar char="-"/>
            </a:pPr>
            <a:r>
              <a:rPr lang="en-US" sz="4400" dirty="0" smtClean="0">
                <a:solidFill>
                  <a:srgbClr val="000000"/>
                </a:solidFill>
                <a:latin typeface="Gill Sans Light"/>
                <a:cs typeface="Gill Sans Light"/>
              </a:rPr>
              <a:t>Have high accuracy</a:t>
            </a:r>
          </a:p>
          <a:p>
            <a:pPr marL="1485900" lvl="2" indent="-571500">
              <a:buFontTx/>
              <a:buChar char="-"/>
            </a:pPr>
            <a:r>
              <a:rPr lang="en-US" sz="4400" dirty="0" smtClean="0">
                <a:solidFill>
                  <a:srgbClr val="000000"/>
                </a:solidFill>
                <a:latin typeface="Gill Sans Light"/>
                <a:cs typeface="Gill Sans Light"/>
              </a:rPr>
              <a:t>Be easily trainable</a:t>
            </a:r>
          </a:p>
          <a:p>
            <a:pPr marL="1485900" lvl="2" indent="-571500">
              <a:buFontTx/>
              <a:buChar char="-"/>
            </a:pPr>
            <a:r>
              <a:rPr lang="en-US" sz="4400" dirty="0" smtClean="0">
                <a:solidFill>
                  <a:srgbClr val="000000"/>
                </a:solidFill>
                <a:latin typeface="Gill Sans Light"/>
                <a:cs typeface="Gill Sans Light"/>
              </a:rPr>
              <a:t>Be fast during inference</a:t>
            </a:r>
          </a:p>
          <a:p>
            <a:pPr marL="1485900" lvl="2" indent="-571500">
              <a:buFontTx/>
              <a:buChar char="-"/>
            </a:pPr>
            <a:r>
              <a:rPr lang="en-US" sz="4400" dirty="0" smtClean="0">
                <a:solidFill>
                  <a:srgbClr val="000000"/>
                </a:solidFill>
                <a:latin typeface="Gill Sans Light"/>
                <a:cs typeface="Gill Sans Light"/>
              </a:rPr>
              <a:t>Be compact</a:t>
            </a:r>
          </a:p>
        </p:txBody>
      </p:sp>
    </p:spTree>
    <p:extLst>
      <p:ext uri="{BB962C8B-B14F-4D97-AF65-F5344CB8AC3E}">
        <p14:creationId xmlns:p14="http://schemas.microsoft.com/office/powerpoint/2010/main" val="1629355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6600" dirty="0" smtClean="0">
                <a:solidFill>
                  <a:srgbClr val="000000"/>
                </a:solidFill>
                <a:latin typeface="Gill Sans Light"/>
                <a:cs typeface="Gill Sans Light"/>
              </a:rPr>
              <a:t>Remarks</a:t>
            </a:r>
            <a:endParaRPr lang="en-US" sz="6600" dirty="0">
              <a:solidFill>
                <a:srgbClr val="000000"/>
              </a:solidFill>
              <a:latin typeface="Gill Sans Light"/>
              <a:cs typeface="Gill Sans Light"/>
            </a:endParaRPr>
          </a:p>
        </p:txBody>
      </p:sp>
      <p:sp>
        <p:nvSpPr>
          <p:cNvPr id="5" name="TextBox 4"/>
          <p:cNvSpPr txBox="1"/>
          <p:nvPr/>
        </p:nvSpPr>
        <p:spPr>
          <a:xfrm>
            <a:off x="0" y="733246"/>
            <a:ext cx="8812095" cy="5693867"/>
          </a:xfrm>
          <a:prstGeom prst="rect">
            <a:avLst/>
          </a:prstGeom>
          <a:noFill/>
        </p:spPr>
        <p:txBody>
          <a:bodyPr wrap="square" rtlCol="0">
            <a:spAutoFit/>
          </a:bodyPr>
          <a:lstStyle/>
          <a:p>
            <a:pPr marL="457200" indent="-457200" algn="just">
              <a:buFont typeface="Arial"/>
              <a:buChar char="•"/>
            </a:pPr>
            <a:r>
              <a:rPr lang="en-US" sz="2800" dirty="0" smtClean="0">
                <a:solidFill>
                  <a:srgbClr val="000000"/>
                </a:solidFill>
                <a:latin typeface="Gill Sans Light"/>
                <a:cs typeface="Gill Sans Light"/>
              </a:rPr>
              <a:t>Several interesting papers on model quantization and compression, especially for edge devices/low-power HW</a:t>
            </a:r>
          </a:p>
          <a:p>
            <a:pPr marL="914400" lvl="1" indent="-457200" algn="just">
              <a:buFont typeface="Arial"/>
              <a:buChar char="•"/>
            </a:pPr>
            <a:r>
              <a:rPr lang="en-US" sz="2400" dirty="0" smtClean="0">
                <a:solidFill>
                  <a:srgbClr val="000000"/>
                </a:solidFill>
                <a:latin typeface="Gill Sans Light"/>
                <a:cs typeface="Gill Sans Light"/>
              </a:rPr>
              <a:t>Low-rank factorization</a:t>
            </a:r>
          </a:p>
          <a:p>
            <a:pPr marL="914400" lvl="1" indent="-457200" algn="just">
              <a:buFont typeface="Arial"/>
              <a:buChar char="•"/>
            </a:pPr>
            <a:r>
              <a:rPr lang="en-US" sz="2400" dirty="0" smtClean="0">
                <a:solidFill>
                  <a:srgbClr val="000000"/>
                </a:solidFill>
                <a:latin typeface="Gill Sans Light"/>
                <a:cs typeface="Gill Sans Light"/>
              </a:rPr>
              <a:t>Training quantization levels</a:t>
            </a:r>
          </a:p>
          <a:p>
            <a:pPr marL="914400" lvl="1" indent="-457200" algn="just">
              <a:buFont typeface="Arial"/>
              <a:buChar char="•"/>
            </a:pPr>
            <a:r>
              <a:rPr lang="en-US" sz="2400" dirty="0" err="1" smtClean="0">
                <a:solidFill>
                  <a:srgbClr val="000000"/>
                </a:solidFill>
                <a:latin typeface="Gill Sans Light"/>
                <a:cs typeface="Gill Sans Light"/>
              </a:rPr>
              <a:t>SqueezeNets</a:t>
            </a:r>
            <a:r>
              <a:rPr lang="en-US" sz="2400" dirty="0" smtClean="0">
                <a:solidFill>
                  <a:srgbClr val="000000"/>
                </a:solidFill>
                <a:latin typeface="Gill Sans Light"/>
                <a:cs typeface="Gill Sans Light"/>
              </a:rPr>
              <a:t>/</a:t>
            </a:r>
            <a:r>
              <a:rPr lang="en-US" sz="2400" dirty="0" err="1" smtClean="0">
                <a:solidFill>
                  <a:srgbClr val="000000"/>
                </a:solidFill>
                <a:latin typeface="Gill Sans Light"/>
                <a:cs typeface="Gill Sans Light"/>
              </a:rPr>
              <a:t>MobileNets</a:t>
            </a:r>
            <a:r>
              <a:rPr lang="en-US" sz="2400" dirty="0" smtClean="0">
                <a:solidFill>
                  <a:srgbClr val="000000"/>
                </a:solidFill>
                <a:latin typeface="Gill Sans Light"/>
                <a:cs typeface="Gill Sans Light"/>
              </a:rPr>
              <a:t>/Ternary Nets/</a:t>
            </a:r>
            <a:r>
              <a:rPr lang="en-US" sz="2400" dirty="0" err="1" smtClean="0">
                <a:solidFill>
                  <a:srgbClr val="000000"/>
                </a:solidFill>
                <a:latin typeface="Gill Sans Light"/>
                <a:cs typeface="Gill Sans Light"/>
              </a:rPr>
              <a:t>ShuffleNet</a:t>
            </a:r>
            <a:endParaRPr lang="en-US" sz="2400" dirty="0">
              <a:solidFill>
                <a:srgbClr val="000000"/>
              </a:solidFill>
              <a:latin typeface="Gill Sans Light"/>
              <a:cs typeface="Gill Sans Light"/>
            </a:endParaRPr>
          </a:p>
          <a:p>
            <a:pPr marL="457200" indent="-457200" algn="just">
              <a:buFont typeface="Arial"/>
              <a:buChar char="•"/>
            </a:pPr>
            <a:r>
              <a:rPr lang="en-US" sz="2800" dirty="0" smtClean="0">
                <a:solidFill>
                  <a:srgbClr val="000000"/>
                </a:solidFill>
                <a:latin typeface="Gill Sans Light"/>
                <a:cs typeface="Gill Sans Light"/>
              </a:rPr>
              <a:t>Which one is best?</a:t>
            </a:r>
            <a:endParaRPr lang="en-US" sz="2800" dirty="0">
              <a:solidFill>
                <a:srgbClr val="000000"/>
              </a:solidFill>
              <a:latin typeface="Gill Sans Light"/>
              <a:cs typeface="Gill Sans Light"/>
            </a:endParaRPr>
          </a:p>
          <a:p>
            <a:pPr marL="457200" indent="-457200" algn="just">
              <a:buFont typeface="Arial"/>
              <a:buChar char="•"/>
            </a:pPr>
            <a:r>
              <a:rPr lang="en-US" sz="2800" dirty="0" smtClean="0">
                <a:solidFill>
                  <a:srgbClr val="000000"/>
                </a:solidFill>
                <a:latin typeface="Gill Sans Light"/>
                <a:cs typeface="Gill Sans Light"/>
              </a:rPr>
              <a:t>Power considerations</a:t>
            </a:r>
            <a:endParaRPr lang="en-US" sz="2800" dirty="0">
              <a:solidFill>
                <a:srgbClr val="000000"/>
              </a:solidFill>
              <a:latin typeface="Gill Sans Light"/>
              <a:cs typeface="Gill Sans Light"/>
            </a:endParaRPr>
          </a:p>
          <a:p>
            <a:pPr marL="457200" indent="-457200" algn="just">
              <a:buFont typeface="Arial"/>
              <a:buChar char="•"/>
            </a:pPr>
            <a:r>
              <a:rPr lang="en-US" sz="2800" dirty="0" smtClean="0">
                <a:solidFill>
                  <a:srgbClr val="000000"/>
                </a:solidFill>
                <a:latin typeface="Gill Sans Light"/>
                <a:cs typeface="Gill Sans Light"/>
              </a:rPr>
              <a:t>Theory for pruned/quantized nets? </a:t>
            </a:r>
          </a:p>
          <a:p>
            <a:pPr marL="914400" lvl="1" indent="-457200" algn="just">
              <a:buFont typeface="Arial"/>
              <a:buChar char="•"/>
            </a:pPr>
            <a:r>
              <a:rPr lang="en-US" sz="2800" dirty="0" smtClean="0">
                <a:solidFill>
                  <a:srgbClr val="000000"/>
                </a:solidFill>
                <a:latin typeface="Gill Sans Light"/>
                <a:cs typeface="Gill Sans Light"/>
              </a:rPr>
              <a:t>how many weights can I throw away before I </a:t>
            </a:r>
            <a:r>
              <a:rPr lang="en-US" sz="2800" dirty="0" err="1" smtClean="0">
                <a:solidFill>
                  <a:srgbClr val="000000"/>
                </a:solidFill>
                <a:latin typeface="Gill Sans Light"/>
                <a:cs typeface="Gill Sans Light"/>
              </a:rPr>
              <a:t>incure</a:t>
            </a:r>
            <a:r>
              <a:rPr lang="en-US" sz="2800" dirty="0" smtClean="0">
                <a:solidFill>
                  <a:srgbClr val="000000"/>
                </a:solidFill>
                <a:latin typeface="Gill Sans Light"/>
                <a:cs typeface="Gill Sans Light"/>
              </a:rPr>
              <a:t> an error </a:t>
            </a:r>
            <a:r>
              <a:rPr lang="el-GR" sz="2800" dirty="0" smtClean="0">
                <a:solidFill>
                  <a:srgbClr val="000000"/>
                </a:solidFill>
                <a:latin typeface="Gill Sans Light"/>
                <a:cs typeface="Gill Sans Light"/>
              </a:rPr>
              <a:t>ε</a:t>
            </a:r>
            <a:r>
              <a:rPr lang="en-US" sz="2800" dirty="0" smtClean="0">
                <a:solidFill>
                  <a:srgbClr val="000000"/>
                </a:solidFill>
                <a:latin typeface="Gill Sans Light"/>
                <a:cs typeface="Gill Sans Light"/>
              </a:rPr>
              <a:t>?</a:t>
            </a:r>
          </a:p>
          <a:p>
            <a:pPr marL="914400" lvl="1" indent="-457200" algn="just">
              <a:buFont typeface="Arial"/>
              <a:buChar char="•"/>
            </a:pPr>
            <a:r>
              <a:rPr lang="en-US" sz="2800" dirty="0" smtClean="0">
                <a:solidFill>
                  <a:srgbClr val="000000"/>
                </a:solidFill>
                <a:latin typeface="Gill Sans Light"/>
                <a:cs typeface="Gill Sans Light"/>
              </a:rPr>
              <a:t>Use of expanders?</a:t>
            </a:r>
          </a:p>
          <a:p>
            <a:pPr marL="914400" lvl="1" indent="-457200" algn="just">
              <a:buFont typeface="Arial"/>
              <a:buChar char="•"/>
            </a:pPr>
            <a:r>
              <a:rPr lang="en-US" sz="2800" dirty="0" smtClean="0">
                <a:solidFill>
                  <a:srgbClr val="000000"/>
                </a:solidFill>
                <a:latin typeface="Gill Sans Light"/>
                <a:cs typeface="Gill Sans Light"/>
              </a:rPr>
              <a:t>Sparse approximation theory?</a:t>
            </a:r>
          </a:p>
          <a:p>
            <a:pPr marL="914400" lvl="1" indent="-457200" algn="just">
              <a:buFont typeface="Arial"/>
              <a:buChar char="•"/>
            </a:pPr>
            <a:r>
              <a:rPr lang="en-US" sz="2800" dirty="0" smtClean="0">
                <a:solidFill>
                  <a:srgbClr val="000000"/>
                </a:solidFill>
                <a:latin typeface="Gill Sans Light"/>
                <a:cs typeface="Gill Sans Light"/>
              </a:rPr>
              <a:t>Matrix Sketching?</a:t>
            </a:r>
          </a:p>
        </p:txBody>
      </p:sp>
    </p:spTree>
    <p:extLst>
      <p:ext uri="{BB962C8B-B14F-4D97-AF65-F5344CB8AC3E}">
        <p14:creationId xmlns:p14="http://schemas.microsoft.com/office/powerpoint/2010/main" val="1326270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Robustness During Inference</a:t>
            </a:r>
            <a:endParaRPr lang="en-US" sz="4800" dirty="0" smtClean="0">
              <a:latin typeface="Gill Sans Light"/>
              <a:cs typeface="Gill Sans Light"/>
            </a:endParaRPr>
          </a:p>
        </p:txBody>
      </p:sp>
    </p:spTree>
    <p:extLst>
      <p:ext uri="{BB962C8B-B14F-4D97-AF65-F5344CB8AC3E}">
        <p14:creationId xmlns:p14="http://schemas.microsoft.com/office/powerpoint/2010/main" val="3940404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403525_615250145290438_1745295311327922089_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 y="49325"/>
            <a:ext cx="9127998" cy="9127998"/>
          </a:xfrm>
          <a:prstGeom prst="rect">
            <a:avLst/>
          </a:prstGeom>
        </p:spPr>
      </p:pic>
    </p:spTree>
    <p:extLst>
      <p:ext uri="{BB962C8B-B14F-4D97-AF65-F5344CB8AC3E}">
        <p14:creationId xmlns:p14="http://schemas.microsoft.com/office/powerpoint/2010/main" val="30404947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4800" dirty="0">
                <a:solidFill>
                  <a:srgbClr val="000000"/>
                </a:solidFill>
                <a:latin typeface="Gill Sans Light"/>
                <a:cs typeface="Gill Sans Light"/>
              </a:rPr>
              <a:t>Adversarial Examples in Real Time</a:t>
            </a:r>
            <a:endParaRPr lang="en-US" sz="1600" dirty="0">
              <a:solidFill>
                <a:srgbClr val="000000"/>
              </a:solidFill>
              <a:latin typeface="Gill Sans Light"/>
              <a:cs typeface="Gill Sans Light"/>
            </a:endParaRPr>
          </a:p>
        </p:txBody>
      </p:sp>
      <p:pic>
        <p:nvPicPr>
          <p:cNvPr id="4" name="Picture 3" descr="rifle_turtle.0.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86" y="1332439"/>
            <a:ext cx="10108413" cy="5544414"/>
          </a:xfrm>
          <a:prstGeom prst="rect">
            <a:avLst/>
          </a:prstGeom>
        </p:spPr>
      </p:pic>
    </p:spTree>
    <p:extLst>
      <p:ext uri="{BB962C8B-B14F-4D97-AF65-F5344CB8AC3E}">
        <p14:creationId xmlns:p14="http://schemas.microsoft.com/office/powerpoint/2010/main" val="2642279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6000" dirty="0" smtClean="0">
                <a:solidFill>
                  <a:srgbClr val="000000"/>
                </a:solidFill>
                <a:latin typeface="Gill Sans Light"/>
                <a:cs typeface="Gill Sans Light"/>
              </a:rPr>
              <a:t>Robustness of Classification</a:t>
            </a:r>
            <a:endParaRPr lang="en-US" sz="6000" dirty="0">
              <a:solidFill>
                <a:srgbClr val="000000"/>
              </a:solidFill>
              <a:latin typeface="Gill Sans Light"/>
              <a:cs typeface="Gill Sans Light"/>
            </a:endParaRPr>
          </a:p>
        </p:txBody>
      </p:sp>
      <p:sp>
        <p:nvSpPr>
          <p:cNvPr id="5" name="TextBox 4"/>
          <p:cNvSpPr txBox="1"/>
          <p:nvPr/>
        </p:nvSpPr>
        <p:spPr>
          <a:xfrm>
            <a:off x="-69771" y="1631105"/>
            <a:ext cx="9431788" cy="3539430"/>
          </a:xfrm>
          <a:prstGeom prst="rect">
            <a:avLst/>
          </a:prstGeom>
          <a:noFill/>
        </p:spPr>
        <p:txBody>
          <a:bodyPr wrap="none" rtlCol="0">
            <a:spAutoFit/>
          </a:bodyPr>
          <a:lstStyle/>
          <a:p>
            <a:r>
              <a:rPr lang="en-US" sz="3200" u="sng" dirty="0" smtClean="0">
                <a:solidFill>
                  <a:srgbClr val="000000"/>
                </a:solidFill>
                <a:latin typeface="Gill Sans Light"/>
                <a:cs typeface="Gill Sans Light"/>
              </a:rPr>
              <a:t>Robustness:</a:t>
            </a:r>
            <a:endParaRPr lang="en-US" sz="3200" i="1" dirty="0" smtClean="0">
              <a:solidFill>
                <a:srgbClr val="000000"/>
              </a:solidFill>
              <a:latin typeface="Gill Sans Light"/>
              <a:cs typeface="Gill Sans Light"/>
            </a:endParaRPr>
          </a:p>
          <a:p>
            <a:r>
              <a:rPr lang="en-US" sz="3200" i="1" dirty="0" smtClean="0">
                <a:solidFill>
                  <a:srgbClr val="000000"/>
                </a:solidFill>
                <a:latin typeface="Gill Sans Light"/>
                <a:cs typeface="Gill Sans Light"/>
              </a:rPr>
              <a:t>“The predictions are insensitive to small input perturbations”</a:t>
            </a:r>
          </a:p>
          <a:p>
            <a:endParaRPr lang="en-US" sz="3200" i="1" dirty="0">
              <a:solidFill>
                <a:srgbClr val="000000"/>
              </a:solidFill>
              <a:latin typeface="Gill Sans Light"/>
              <a:cs typeface="Gill Sans Light"/>
            </a:endParaRPr>
          </a:p>
          <a:p>
            <a:endParaRPr lang="en-US" sz="3200" i="1" dirty="0" smtClean="0">
              <a:solidFill>
                <a:srgbClr val="000000"/>
              </a:solidFill>
              <a:latin typeface="Gill Sans Light"/>
              <a:cs typeface="Gill Sans Light"/>
            </a:endParaRPr>
          </a:p>
          <a:p>
            <a:r>
              <a:rPr lang="en-US" sz="3200" b="1" dirty="0" smtClean="0">
                <a:solidFill>
                  <a:srgbClr val="000000"/>
                </a:solidFill>
                <a:latin typeface="Gill Sans Light"/>
                <a:cs typeface="Gill Sans Light"/>
              </a:rPr>
              <a:t>  Predict</a:t>
            </a:r>
            <a:r>
              <a:rPr lang="en-US" sz="3200" i="1" dirty="0" smtClean="0">
                <a:solidFill>
                  <a:srgbClr val="000000"/>
                </a:solidFill>
                <a:latin typeface="Gill Sans Light"/>
                <a:cs typeface="Gill Sans Light"/>
              </a:rPr>
              <a:t>(model</a:t>
            </a:r>
            <a:r>
              <a:rPr lang="en-US" sz="3200" i="1" dirty="0">
                <a:solidFill>
                  <a:srgbClr val="000000"/>
                </a:solidFill>
                <a:latin typeface="Gill Sans Light"/>
                <a:cs typeface="Gill Sans Light"/>
              </a:rPr>
              <a:t>,              ) ≈ </a:t>
            </a:r>
            <a:r>
              <a:rPr lang="en-US" sz="3200" b="1" dirty="0">
                <a:solidFill>
                  <a:srgbClr val="000000"/>
                </a:solidFill>
                <a:latin typeface="Gill Sans Light"/>
                <a:cs typeface="Gill Sans Light"/>
              </a:rPr>
              <a:t>Predict</a:t>
            </a:r>
            <a:r>
              <a:rPr lang="en-US" sz="3200" i="1" dirty="0">
                <a:solidFill>
                  <a:srgbClr val="000000"/>
                </a:solidFill>
                <a:latin typeface="Gill Sans Light"/>
                <a:cs typeface="Gill Sans Light"/>
              </a:rPr>
              <a:t>(model,              ) </a:t>
            </a:r>
            <a:endParaRPr lang="en-US" sz="3200" i="1" dirty="0" smtClean="0">
              <a:solidFill>
                <a:srgbClr val="000000"/>
              </a:solidFill>
              <a:latin typeface="Gill Sans Light"/>
              <a:cs typeface="Gill Sans Light"/>
            </a:endParaRPr>
          </a:p>
          <a:p>
            <a:pPr marL="571500" indent="-571500">
              <a:buFontTx/>
              <a:buChar char="-"/>
            </a:pPr>
            <a:endParaRPr lang="en-US" sz="3200" i="1" dirty="0" smtClean="0">
              <a:solidFill>
                <a:srgbClr val="000000"/>
              </a:solidFill>
              <a:latin typeface="Gill Sans Light"/>
              <a:cs typeface="Gill Sans Light"/>
            </a:endParaRPr>
          </a:p>
          <a:p>
            <a:pPr marL="571500" indent="-571500">
              <a:buFontTx/>
              <a:buChar char="-"/>
            </a:pPr>
            <a:endParaRPr lang="en-US" sz="3200" dirty="0" smtClean="0">
              <a:solidFill>
                <a:srgbClr val="000000"/>
              </a:solidFill>
              <a:latin typeface="Gill Sans Light"/>
              <a:cs typeface="Gill Sans Light"/>
            </a:endParaRPr>
          </a:p>
        </p:txBody>
      </p:sp>
      <p:pic>
        <p:nvPicPr>
          <p:cNvPr id="8" name="Picture 7" descr="1412613364603_wps_17_SANTA_MONICA_CA_AUGUST_0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27874" y="3426000"/>
            <a:ext cx="1054398" cy="891309"/>
          </a:xfrm>
          <a:prstGeom prst="rect">
            <a:avLst/>
          </a:prstGeom>
        </p:spPr>
      </p:pic>
      <p:pic>
        <p:nvPicPr>
          <p:cNvPr id="9" name="Picture 8" descr="1412613364603_wps_17_SANTA_MONICA_CA_AUGUST_0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44057" y="3368070"/>
            <a:ext cx="1054398" cy="891309"/>
          </a:xfrm>
          <a:prstGeom prst="rect">
            <a:avLst/>
          </a:prstGeom>
        </p:spPr>
      </p:pic>
      <p:pic>
        <p:nvPicPr>
          <p:cNvPr id="4" name="Picture 3" descr="gaussian.pdf"/>
          <p:cNvPicPr>
            <a:picLocks noChangeAspect="1"/>
          </p:cNvPicPr>
          <p:nvPr/>
        </p:nvPicPr>
        <p:blipFill rotWithShape="1">
          <a:blip r:embed="rId4">
            <a:alphaModFix amt="30000"/>
            <a:extLst>
              <a:ext uri="{28A0092B-C50C-407E-A947-70E740481C1C}">
                <a14:useLocalDpi xmlns:a14="http://schemas.microsoft.com/office/drawing/2010/main" val="0"/>
              </a:ext>
            </a:extLst>
          </a:blip>
          <a:srcRect l="1" r="3665" b="4156"/>
          <a:stretch/>
        </p:blipFill>
        <p:spPr>
          <a:xfrm>
            <a:off x="6842514" y="3387512"/>
            <a:ext cx="1088297" cy="871867"/>
          </a:xfrm>
          <a:prstGeom prst="rect">
            <a:avLst/>
          </a:prstGeom>
        </p:spPr>
      </p:pic>
      <p:sp>
        <p:nvSpPr>
          <p:cNvPr id="10" name="Rounded Rectangle 9"/>
          <p:cNvSpPr/>
          <p:nvPr/>
        </p:nvSpPr>
        <p:spPr>
          <a:xfrm>
            <a:off x="2410748" y="5430148"/>
            <a:ext cx="4676959" cy="1118780"/>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Gill Sans Light"/>
                <a:cs typeface="Gill Sans Light"/>
              </a:rPr>
              <a:t>NNs are not robust against adversarial examples</a:t>
            </a:r>
          </a:p>
        </p:txBody>
      </p:sp>
    </p:spTree>
    <p:extLst>
      <p:ext uri="{BB962C8B-B14F-4D97-AF65-F5344CB8AC3E}">
        <p14:creationId xmlns:p14="http://schemas.microsoft.com/office/powerpoint/2010/main" val="2943272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604771" y="3311489"/>
            <a:ext cx="3446063" cy="1832065"/>
          </a:xfrm>
          <a:prstGeom prst="roundRect">
            <a:avLst>
              <a:gd name="adj" fmla="val 8888"/>
            </a:avLst>
          </a:prstGeom>
          <a:solidFill>
            <a:srgbClr val="646D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dirty="0" smtClean="0">
              <a:solidFill>
                <a:schemeClr val="bg1"/>
              </a:solidFill>
              <a:latin typeface="Gill Sans Light"/>
              <a:cs typeface="Gill Sans Light"/>
            </a:endParaRPr>
          </a:p>
          <a:p>
            <a:pPr algn="ctr"/>
            <a:endParaRPr lang="en-US" sz="2500" dirty="0">
              <a:solidFill>
                <a:schemeClr val="bg1"/>
              </a:solidFill>
              <a:latin typeface="Gill Sans Light"/>
              <a:cs typeface="Gill Sans Light"/>
            </a:endParaRPr>
          </a:p>
          <a:p>
            <a:pPr algn="ctr"/>
            <a:endParaRPr lang="en-US" sz="2500" dirty="0" smtClean="0">
              <a:solidFill>
                <a:schemeClr val="bg1"/>
              </a:solidFill>
              <a:latin typeface="Gill Sans Light"/>
              <a:cs typeface="Gill Sans Light"/>
            </a:endParaRPr>
          </a:p>
          <a:p>
            <a:pPr algn="ctr"/>
            <a:r>
              <a:rPr lang="en-US" sz="2500" dirty="0" smtClean="0">
                <a:solidFill>
                  <a:schemeClr val="bg1"/>
                </a:solidFill>
                <a:latin typeface="Gill Sans Light"/>
                <a:cs typeface="Gill Sans Light"/>
              </a:rPr>
              <a:t>Defense</a:t>
            </a:r>
          </a:p>
        </p:txBody>
      </p:sp>
      <p:sp>
        <p:nvSpPr>
          <p:cNvPr id="141" name="Title 140"/>
          <p:cNvSpPr>
            <a:spLocks noGrp="1"/>
          </p:cNvSpPr>
          <p:nvPr>
            <p:ph type="ctrTitle"/>
          </p:nvPr>
        </p:nvSpPr>
        <p:spPr>
          <a:xfrm>
            <a:off x="37480" y="-197059"/>
            <a:ext cx="9144000" cy="1470025"/>
          </a:xfrm>
        </p:spPr>
        <p:txBody>
          <a:bodyPr>
            <a:noAutofit/>
          </a:bodyPr>
          <a:lstStyle/>
          <a:p>
            <a:r>
              <a:rPr lang="en-US" sz="6000" dirty="0" smtClean="0">
                <a:solidFill>
                  <a:srgbClr val="000000"/>
                </a:solidFill>
                <a:latin typeface="Gill Sans Light"/>
                <a:cs typeface="Gill Sans Light"/>
              </a:rPr>
              <a:t>Defense??</a:t>
            </a:r>
            <a:endParaRPr lang="en-US" sz="6000" dirty="0">
              <a:solidFill>
                <a:srgbClr val="000000"/>
              </a:solidFill>
              <a:latin typeface="Gill Sans Light"/>
              <a:cs typeface="Gill Sans Light"/>
            </a:endParaRPr>
          </a:p>
        </p:txBody>
      </p:sp>
      <p:sp>
        <p:nvSpPr>
          <p:cNvPr id="6" name="TextBox 5"/>
          <p:cNvSpPr txBox="1"/>
          <p:nvPr/>
        </p:nvSpPr>
        <p:spPr>
          <a:xfrm>
            <a:off x="0" y="1185481"/>
            <a:ext cx="9251251" cy="3046988"/>
          </a:xfrm>
          <a:prstGeom prst="rect">
            <a:avLst/>
          </a:prstGeom>
          <a:noFill/>
        </p:spPr>
        <p:txBody>
          <a:bodyPr wrap="square" rtlCol="0">
            <a:spAutoFit/>
          </a:bodyPr>
          <a:lstStyle/>
          <a:p>
            <a:pPr marL="457200" indent="-457200">
              <a:buFont typeface="Arial"/>
              <a:buChar char="•"/>
            </a:pPr>
            <a:r>
              <a:rPr lang="en-US" sz="3200" dirty="0" smtClean="0">
                <a:solidFill>
                  <a:srgbClr val="000000"/>
                </a:solidFill>
                <a:latin typeface="Gill Sans Light"/>
                <a:cs typeface="Gill Sans Light"/>
              </a:rPr>
              <a:t>Can we design defense mechanisms??</a:t>
            </a:r>
          </a:p>
          <a:p>
            <a:pPr marL="457200" indent="-457200">
              <a:buFont typeface="Arial"/>
              <a:buChar char="•"/>
            </a:pPr>
            <a:endParaRPr lang="en-US" sz="3200" dirty="0" smtClean="0">
              <a:solidFill>
                <a:srgbClr val="000000"/>
              </a:solidFill>
              <a:latin typeface="Gill Sans Light"/>
              <a:cs typeface="Gill Sans Light"/>
            </a:endParaRPr>
          </a:p>
          <a:p>
            <a:pPr marL="457200" indent="-457200">
              <a:buFont typeface="Arial"/>
              <a:buChar char="•"/>
            </a:pPr>
            <a:endParaRPr lang="en-US" sz="3200" dirty="0">
              <a:solidFill>
                <a:srgbClr val="000000"/>
              </a:solidFill>
              <a:latin typeface="Gill Sans Light"/>
              <a:cs typeface="Gill Sans Light"/>
            </a:endParaRPr>
          </a:p>
          <a:p>
            <a:pPr marL="457200" indent="-457200">
              <a:buFont typeface="Arial"/>
              <a:buChar char="•"/>
            </a:pPr>
            <a:endParaRPr lang="en-US" sz="3200" dirty="0">
              <a:solidFill>
                <a:srgbClr val="000000"/>
              </a:solidFill>
              <a:latin typeface="Gill Sans Light"/>
              <a:cs typeface="Gill Sans Light"/>
            </a:endParaRPr>
          </a:p>
          <a:p>
            <a:pPr marL="457200" indent="-457200">
              <a:buFont typeface="Arial"/>
              <a:buChar char="•"/>
            </a:pPr>
            <a:endParaRPr lang="en-US" sz="3200" dirty="0" smtClean="0">
              <a:solidFill>
                <a:srgbClr val="000000"/>
              </a:solidFill>
              <a:latin typeface="Gill Sans Light"/>
              <a:cs typeface="Gill Sans Light"/>
            </a:endParaRPr>
          </a:p>
          <a:p>
            <a:pPr marL="457200" indent="-457200">
              <a:buFont typeface="Arial"/>
              <a:buChar char="•"/>
            </a:pPr>
            <a:endParaRPr lang="en-US" sz="3200" dirty="0">
              <a:solidFill>
                <a:srgbClr val="000000"/>
              </a:solidFill>
              <a:latin typeface="Gill Sans Light"/>
              <a:cs typeface="Gill Sans Light"/>
            </a:endParaRPr>
          </a:p>
        </p:txBody>
      </p:sp>
      <p:sp>
        <p:nvSpPr>
          <p:cNvPr id="4" name="Rounded Rectangle 3"/>
          <p:cNvSpPr/>
          <p:nvPr/>
        </p:nvSpPr>
        <p:spPr>
          <a:xfrm>
            <a:off x="3129942" y="3669645"/>
            <a:ext cx="2369472" cy="936008"/>
          </a:xfrm>
          <a:prstGeom prst="roundRect">
            <a:avLst>
              <a:gd name="adj" fmla="val 8888"/>
            </a:avLst>
          </a:prstGeom>
          <a:solidFill>
            <a:srgbClr val="0E173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bg1"/>
                </a:solidFill>
                <a:latin typeface="Gill Sans Light"/>
                <a:cs typeface="Gill Sans Light"/>
              </a:rPr>
              <a:t>Predict(x)</a:t>
            </a:r>
          </a:p>
        </p:txBody>
      </p:sp>
      <p:sp>
        <p:nvSpPr>
          <p:cNvPr id="2" name="Right Arrow 1"/>
          <p:cNvSpPr/>
          <p:nvPr/>
        </p:nvSpPr>
        <p:spPr>
          <a:xfrm>
            <a:off x="2357258" y="3957285"/>
            <a:ext cx="772684" cy="313367"/>
          </a:xfrm>
          <a:prstGeom prst="rightArrow">
            <a:avLst/>
          </a:prstGeom>
          <a:solidFill>
            <a:srgbClr val="C62E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5499414" y="3957285"/>
            <a:ext cx="772684" cy="313367"/>
          </a:xfrm>
          <a:prstGeom prst="rightArrow">
            <a:avLst/>
          </a:prstGeom>
          <a:solidFill>
            <a:srgbClr val="C62E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370696" y="3919870"/>
            <a:ext cx="879350" cy="369332"/>
          </a:xfrm>
          <a:prstGeom prst="rect">
            <a:avLst/>
          </a:prstGeom>
        </p:spPr>
        <p:txBody>
          <a:bodyPr wrap="square">
            <a:spAutoFit/>
          </a:bodyPr>
          <a:lstStyle/>
          <a:p>
            <a:r>
              <a:rPr lang="en-US" dirty="0" smtClean="0">
                <a:latin typeface="Gill Sans Light"/>
                <a:cs typeface="Gill Sans Light"/>
              </a:rPr>
              <a:t>Input</a:t>
            </a:r>
            <a:endParaRPr lang="en-US" dirty="0">
              <a:latin typeface="Gill Sans Light"/>
              <a:cs typeface="Gill Sans Light"/>
            </a:endParaRPr>
          </a:p>
        </p:txBody>
      </p:sp>
      <p:sp>
        <p:nvSpPr>
          <p:cNvPr id="9" name="Rectangle 8"/>
          <p:cNvSpPr/>
          <p:nvPr/>
        </p:nvSpPr>
        <p:spPr>
          <a:xfrm>
            <a:off x="6463124" y="3901320"/>
            <a:ext cx="879350" cy="369332"/>
          </a:xfrm>
          <a:prstGeom prst="rect">
            <a:avLst/>
          </a:prstGeom>
        </p:spPr>
        <p:txBody>
          <a:bodyPr wrap="square">
            <a:spAutoFit/>
          </a:bodyPr>
          <a:lstStyle/>
          <a:p>
            <a:r>
              <a:rPr lang="en-US" dirty="0" smtClean="0">
                <a:latin typeface="Gill Sans Light"/>
                <a:cs typeface="Gill Sans Light"/>
              </a:rPr>
              <a:t>Output</a:t>
            </a:r>
            <a:endParaRPr lang="en-US" dirty="0">
              <a:latin typeface="Gill Sans Light"/>
              <a:cs typeface="Gill Sans Light"/>
            </a:endParaRPr>
          </a:p>
        </p:txBody>
      </p:sp>
    </p:spTree>
    <p:extLst>
      <p:ext uri="{BB962C8B-B14F-4D97-AF65-F5344CB8AC3E}">
        <p14:creationId xmlns:p14="http://schemas.microsoft.com/office/powerpoint/2010/main" val="667704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P spid="2" grpId="0" animBg="1"/>
      <p:bldP spid="7" grpId="0" animBg="1"/>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dirty="0" smtClean="0">
                <a:solidFill>
                  <a:srgbClr val="000000"/>
                </a:solidFill>
                <a:latin typeface="Gill Sans Light"/>
                <a:cs typeface="Gill Sans Light"/>
              </a:rPr>
              <a:t>Strongest Defense</a:t>
            </a:r>
            <a:r>
              <a:rPr lang="en-US" dirty="0">
                <a:solidFill>
                  <a:srgbClr val="000000"/>
                </a:solidFill>
                <a:latin typeface="Gill Sans Light"/>
                <a:cs typeface="Gill Sans Light"/>
              </a:rPr>
              <a:t>: Adversarial Training</a:t>
            </a:r>
          </a:p>
        </p:txBody>
      </p:sp>
      <p:sp>
        <p:nvSpPr>
          <p:cNvPr id="2" name="Rectangle 1"/>
          <p:cNvSpPr/>
          <p:nvPr/>
        </p:nvSpPr>
        <p:spPr>
          <a:xfrm>
            <a:off x="1949711" y="1755077"/>
            <a:ext cx="4677314" cy="1583850"/>
          </a:xfrm>
          <a:prstGeom prst="rect">
            <a:avLst/>
          </a:prstGeom>
          <a:solidFill>
            <a:srgbClr val="202680">
              <a:alpha val="8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1949711" y="4062084"/>
            <a:ext cx="4677314" cy="1583850"/>
          </a:xfrm>
          <a:prstGeom prst="rect">
            <a:avLst/>
          </a:prstGeom>
          <a:solidFill>
            <a:srgbClr val="202680">
              <a:alpha val="8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Elbow Connector 3"/>
          <p:cNvCxnSpPr>
            <a:stCxn id="2" idx="3"/>
            <a:endCxn id="8" idx="3"/>
          </p:cNvCxnSpPr>
          <p:nvPr/>
        </p:nvCxnSpPr>
        <p:spPr>
          <a:xfrm>
            <a:off x="6627025" y="2547002"/>
            <a:ext cx="12700" cy="2307007"/>
          </a:xfrm>
          <a:prstGeom prst="bentConnector3">
            <a:avLst>
              <a:gd name="adj1" fmla="val 11800787"/>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 name="Elbow Connector 9"/>
          <p:cNvCxnSpPr>
            <a:stCxn id="2" idx="1"/>
            <a:endCxn id="8" idx="1"/>
          </p:cNvCxnSpPr>
          <p:nvPr/>
        </p:nvCxnSpPr>
        <p:spPr>
          <a:xfrm rot="10800000" flipV="1">
            <a:off x="1949711" y="2547001"/>
            <a:ext cx="12700" cy="2307007"/>
          </a:xfrm>
          <a:prstGeom prst="bentConnector3">
            <a:avLst>
              <a:gd name="adj1" fmla="val 8542102"/>
            </a:avLst>
          </a:prstGeom>
          <a:ln w="57150" cmpd="sng">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pic>
        <p:nvPicPr>
          <p:cNvPr id="14" name="Picture 13" descr="w_k+1_=_text_SG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278" y="2273951"/>
            <a:ext cx="4203700" cy="546100"/>
          </a:xfrm>
          <a:prstGeom prst="rect">
            <a:avLst/>
          </a:prstGeom>
        </p:spPr>
      </p:pic>
      <p:pic>
        <p:nvPicPr>
          <p:cNvPr id="15" name="Picture 14" descr="S_k+1_=_text_Pr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314" y="4546130"/>
            <a:ext cx="4318000" cy="496455"/>
          </a:xfrm>
          <a:prstGeom prst="rect">
            <a:avLst/>
          </a:prstGeom>
        </p:spPr>
      </p:pic>
      <p:sp>
        <p:nvSpPr>
          <p:cNvPr id="9" name="Rounded Rectangle 8"/>
          <p:cNvSpPr/>
          <p:nvPr/>
        </p:nvSpPr>
        <p:spPr>
          <a:xfrm>
            <a:off x="6639725" y="6063620"/>
            <a:ext cx="2369472" cy="581186"/>
          </a:xfrm>
          <a:prstGeom prst="roundRect">
            <a:avLst>
              <a:gd name="adj" fmla="val 8888"/>
            </a:avLst>
          </a:prstGeom>
          <a:solidFill>
            <a:srgbClr val="0E173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bg1"/>
                </a:solidFill>
                <a:latin typeface="Gill Sans Light"/>
                <a:cs typeface="Gill Sans Light"/>
              </a:rPr>
              <a:t>~50% accuracy</a:t>
            </a:r>
          </a:p>
        </p:txBody>
      </p:sp>
    </p:spTree>
    <p:extLst>
      <p:ext uri="{BB962C8B-B14F-4D97-AF65-F5344CB8AC3E}">
        <p14:creationId xmlns:p14="http://schemas.microsoft.com/office/powerpoint/2010/main" val="640833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474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chemeClr val="tx1"/>
                </a:solidFill>
                <a:latin typeface="Gill Sans Light"/>
                <a:cs typeface="Gill Sans Light"/>
              </a:rPr>
              <a:t>Open Problems</a:t>
            </a:r>
            <a:endParaRPr lang="en-US" sz="5400" dirty="0">
              <a:solidFill>
                <a:schemeClr val="tx1"/>
              </a:solidFill>
              <a:latin typeface="Gill Sans Light"/>
              <a:cs typeface="Gill Sans Light"/>
            </a:endParaRPr>
          </a:p>
        </p:txBody>
      </p:sp>
      <p:sp>
        <p:nvSpPr>
          <p:cNvPr id="14" name="Rectangle 13"/>
          <p:cNvSpPr/>
          <p:nvPr/>
        </p:nvSpPr>
        <p:spPr>
          <a:xfrm>
            <a:off x="-59764" y="964658"/>
            <a:ext cx="9050432" cy="6986527"/>
          </a:xfrm>
          <a:prstGeom prst="rect">
            <a:avLst/>
          </a:prstGeom>
        </p:spPr>
        <p:txBody>
          <a:bodyPr wrap="square">
            <a:spAutoFit/>
          </a:bodyPr>
          <a:lstStyle/>
          <a:p>
            <a:pPr marL="342900" indent="-342900">
              <a:buFont typeface="Arial"/>
              <a:buChar char="•"/>
            </a:pPr>
            <a:r>
              <a:rPr lang="en-US" sz="3200" b="1" dirty="0" smtClean="0">
                <a:latin typeface="Gill Sans Light"/>
                <a:cs typeface="Gill Sans Light"/>
              </a:rPr>
              <a:t>No universally good defense</a:t>
            </a:r>
          </a:p>
          <a:p>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Adversarial training is slow</a:t>
            </a:r>
          </a:p>
          <a:p>
            <a:endParaRPr lang="en-US" sz="3200" b="1" dirty="0" smtClean="0">
              <a:latin typeface="Gill Sans Light"/>
              <a:cs typeface="Gill Sans Light"/>
            </a:endParaRPr>
          </a:p>
          <a:p>
            <a:pPr marL="342900" indent="-342900">
              <a:buFont typeface="Arial"/>
              <a:buChar char="•"/>
            </a:pPr>
            <a:r>
              <a:rPr lang="en-US" sz="3200" b="1" dirty="0" smtClean="0">
                <a:latin typeface="Gill Sans Light"/>
                <a:cs typeface="Gill Sans Light"/>
              </a:rPr>
              <a:t>Provable (even slow) defenses?</a:t>
            </a:r>
          </a:p>
          <a:p>
            <a:pPr marL="342900" indent="-342900">
              <a:buFont typeface="Arial"/>
              <a:buChar char="•"/>
            </a:pPr>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Are Robustness and Learning incompatible?</a:t>
            </a:r>
          </a:p>
          <a:p>
            <a:pPr marL="342900" indent="-342900">
              <a:buFont typeface="Arial"/>
              <a:buChar char="•"/>
            </a:pPr>
            <a:endParaRPr lang="en-US" sz="3200" b="1" dirty="0" smtClean="0">
              <a:latin typeface="Gill Sans Light"/>
              <a:cs typeface="Gill Sans Light"/>
            </a:endParaRPr>
          </a:p>
          <a:p>
            <a:pPr marL="342900" indent="-342900">
              <a:buFont typeface="Arial"/>
              <a:buChar char="•"/>
            </a:pPr>
            <a:r>
              <a:rPr lang="en-US" sz="3200" b="1" dirty="0" smtClean="0">
                <a:latin typeface="Gill Sans Light"/>
                <a:cs typeface="Gill Sans Light"/>
              </a:rPr>
              <a:t>Are </a:t>
            </a:r>
            <a:r>
              <a:rPr lang="en-US" sz="3200" b="1" dirty="0">
                <a:latin typeface="Gill Sans Light"/>
                <a:cs typeface="Gill Sans Light"/>
              </a:rPr>
              <a:t>Robustness and </a:t>
            </a:r>
            <a:r>
              <a:rPr lang="en-US" sz="3200" b="1" dirty="0" smtClean="0">
                <a:latin typeface="Gill Sans Light"/>
                <a:cs typeface="Gill Sans Light"/>
              </a:rPr>
              <a:t>poly-number of samples </a:t>
            </a:r>
            <a:r>
              <a:rPr lang="en-US" sz="3200" b="1" dirty="0">
                <a:latin typeface="Gill Sans Light"/>
                <a:cs typeface="Gill Sans Light"/>
              </a:rPr>
              <a:t>incompatible</a:t>
            </a:r>
            <a:r>
              <a:rPr lang="en-US" sz="3200" b="1" dirty="0" smtClean="0">
                <a:latin typeface="Gill Sans Light"/>
                <a:cs typeface="Gill Sans Light"/>
              </a:rPr>
              <a:t>?</a:t>
            </a:r>
          </a:p>
          <a:p>
            <a:pPr marL="342900" indent="-342900">
              <a:buFont typeface="Arial"/>
              <a:buChar char="•"/>
            </a:pPr>
            <a:endParaRPr lang="en-US" sz="3200" b="1" dirty="0" smtClean="0">
              <a:latin typeface="Gill Sans Light"/>
              <a:cs typeface="Gill Sans Light"/>
            </a:endParaRPr>
          </a:p>
          <a:p>
            <a:pPr marL="342900" indent="-342900">
              <a:buFont typeface="Arial"/>
              <a:buChar char="•"/>
            </a:pPr>
            <a:r>
              <a:rPr lang="en-US" sz="3200" b="1" dirty="0" smtClean="0">
                <a:latin typeface="Gill Sans Light"/>
                <a:cs typeface="Gill Sans Light"/>
              </a:rPr>
              <a:t>Use of Coding for Defense???</a:t>
            </a:r>
            <a:endParaRPr lang="en-US" sz="3200" b="1" dirty="0">
              <a:latin typeface="Gill Sans Light"/>
              <a:cs typeface="Gill Sans Light"/>
            </a:endParaRPr>
          </a:p>
          <a:p>
            <a:pPr marL="342900" indent="-342900">
              <a:buFont typeface="Arial"/>
              <a:buChar char="•"/>
            </a:pPr>
            <a:endParaRPr lang="en-US" sz="3200" b="1" dirty="0" smtClean="0">
              <a:latin typeface="Gill Sans Light"/>
              <a:cs typeface="Gill Sans Light"/>
            </a:endParaRPr>
          </a:p>
          <a:p>
            <a:pPr marL="342900" indent="-342900">
              <a:buFont typeface="Arial"/>
              <a:buChar char="•"/>
            </a:pPr>
            <a:endParaRPr lang="en-US" sz="3200" b="1" dirty="0">
              <a:latin typeface="Gill Sans Light"/>
              <a:cs typeface="Gill Sans Light"/>
            </a:endParaRPr>
          </a:p>
        </p:txBody>
      </p:sp>
    </p:spTree>
    <p:extLst>
      <p:ext uri="{BB962C8B-B14F-4D97-AF65-F5344CB8AC3E}">
        <p14:creationId xmlns:p14="http://schemas.microsoft.com/office/powerpoint/2010/main" val="303058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Robustness During Training</a:t>
            </a:r>
            <a:endParaRPr lang="en-US" sz="4800" dirty="0" smtClean="0">
              <a:latin typeface="Gill Sans Light"/>
              <a:cs typeface="Gill Sans Light"/>
            </a:endParaRPr>
          </a:p>
        </p:txBody>
      </p:sp>
    </p:spTree>
    <p:extLst>
      <p:ext uri="{BB962C8B-B14F-4D97-AF65-F5344CB8AC3E}">
        <p14:creationId xmlns:p14="http://schemas.microsoft.com/office/powerpoint/2010/main" val="9882229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p:cNvSpPr/>
          <p:nvPr/>
        </p:nvSpPr>
        <p:spPr>
          <a:xfrm>
            <a:off x="0" y="0"/>
            <a:ext cx="9144000" cy="14258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Train at scale</a:t>
            </a:r>
            <a:endParaRPr lang="en-US" sz="5400" dirty="0">
              <a:latin typeface="Gill Sans Light"/>
              <a:cs typeface="Gill Sans Light"/>
            </a:endParaRPr>
          </a:p>
        </p:txBody>
      </p:sp>
      <p:pic>
        <p:nvPicPr>
          <p:cNvPr id="3" name="Picture 2"/>
          <p:cNvPicPr>
            <a:picLocks noChangeAspect="1"/>
          </p:cNvPicPr>
          <p:nvPr/>
        </p:nvPicPr>
        <p:blipFill>
          <a:blip r:embed="rId2"/>
          <a:stretch>
            <a:fillRect/>
          </a:stretch>
        </p:blipFill>
        <p:spPr>
          <a:xfrm>
            <a:off x="352778" y="1552898"/>
            <a:ext cx="8438444" cy="5274028"/>
          </a:xfrm>
          <a:prstGeom prst="rect">
            <a:avLst/>
          </a:prstGeom>
        </p:spPr>
      </p:pic>
    </p:spTree>
    <p:extLst>
      <p:ext uri="{BB962C8B-B14F-4D97-AF65-F5344CB8AC3E}">
        <p14:creationId xmlns:p14="http://schemas.microsoft.com/office/powerpoint/2010/main" val="3902869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74705"/>
            <a:ext cx="9144000" cy="1470025"/>
          </a:xfrm>
        </p:spPr>
        <p:txBody>
          <a:bodyPr>
            <a:noAutofit/>
          </a:bodyPr>
          <a:lstStyle/>
          <a:p>
            <a:pPr algn="r"/>
            <a:r>
              <a:rPr lang="en-US" sz="4800" dirty="0" smtClean="0">
                <a:solidFill>
                  <a:srgbClr val="000000"/>
                </a:solidFill>
                <a:latin typeface="Gill Sans Light"/>
                <a:cs typeface="Gill Sans Light"/>
              </a:rPr>
              <a:t>Robustness: a key Challenge</a:t>
            </a:r>
            <a:endParaRPr lang="en-US" sz="4800" dirty="0">
              <a:solidFill>
                <a:srgbClr val="000000"/>
              </a:solidFill>
              <a:latin typeface="Gill Sans Light"/>
              <a:cs typeface="Gill Sans Light"/>
            </a:endParaRPr>
          </a:p>
        </p:txBody>
      </p:sp>
      <p:sp>
        <p:nvSpPr>
          <p:cNvPr id="3" name="Rectangle 2"/>
          <p:cNvSpPr/>
          <p:nvPr/>
        </p:nvSpPr>
        <p:spPr>
          <a:xfrm>
            <a:off x="0" y="4440988"/>
            <a:ext cx="9144000" cy="830997"/>
          </a:xfrm>
          <a:prstGeom prst="rect">
            <a:avLst/>
          </a:prstGeom>
        </p:spPr>
        <p:txBody>
          <a:bodyPr wrap="square">
            <a:spAutoFit/>
          </a:bodyPr>
          <a:lstStyle/>
          <a:p>
            <a:r>
              <a:rPr lang="en-US" sz="2400" b="1" dirty="0" smtClean="0">
                <a:latin typeface="Gill Sans Light"/>
                <a:cs typeface="Gill Sans Light"/>
              </a:rPr>
              <a:t>“For [</a:t>
            </a:r>
            <a:r>
              <a:rPr lang="mr-IN" sz="2400" b="1" dirty="0" smtClean="0">
                <a:latin typeface="Gill Sans Light"/>
                <a:cs typeface="Gill Sans Light"/>
              </a:rPr>
              <a:t>…</a:t>
            </a:r>
            <a:r>
              <a:rPr lang="en-US" sz="2400" b="1" dirty="0" smtClean="0">
                <a:latin typeface="Gill Sans Light"/>
                <a:cs typeface="Gill Sans Light"/>
              </a:rPr>
              <a:t>] training </a:t>
            </a:r>
            <a:r>
              <a:rPr lang="en-US" sz="2400" b="1" dirty="0">
                <a:latin typeface="Gill Sans Light"/>
                <a:cs typeface="Gill Sans Light"/>
              </a:rPr>
              <a:t>and inference </a:t>
            </a:r>
            <a:r>
              <a:rPr lang="en-US" sz="2400" b="1" dirty="0" smtClean="0">
                <a:latin typeface="Gill Sans Light"/>
                <a:cs typeface="Gill Sans Light"/>
              </a:rPr>
              <a:t>[</a:t>
            </a:r>
            <a:r>
              <a:rPr lang="mr-IN" sz="2400" b="1" dirty="0" smtClean="0">
                <a:latin typeface="Gill Sans Light"/>
                <a:cs typeface="Gill Sans Light"/>
              </a:rPr>
              <a:t>…</a:t>
            </a:r>
            <a:r>
              <a:rPr lang="en-US" sz="2400" b="1" dirty="0" smtClean="0">
                <a:latin typeface="Gill Sans Light"/>
                <a:cs typeface="Gill Sans Light"/>
              </a:rPr>
              <a:t>] </a:t>
            </a:r>
            <a:r>
              <a:rPr lang="en-US" sz="2400" b="1" dirty="0">
                <a:latin typeface="Gill Sans Light"/>
                <a:cs typeface="Gill Sans Light"/>
              </a:rPr>
              <a:t>the importance of </a:t>
            </a:r>
            <a:r>
              <a:rPr lang="en-US" sz="2400" b="1" u="sng" dirty="0">
                <a:latin typeface="Gill Sans Light"/>
                <a:cs typeface="Gill Sans Light"/>
              </a:rPr>
              <a:t>disaster-readiness</a:t>
            </a:r>
            <a:r>
              <a:rPr lang="en-US" sz="2400" b="1" dirty="0">
                <a:latin typeface="Gill Sans Light"/>
                <a:cs typeface="Gill Sans Light"/>
              </a:rPr>
              <a:t> cannot be underestimated</a:t>
            </a:r>
            <a:r>
              <a:rPr lang="en-US" sz="2400" b="1" dirty="0" smtClean="0">
                <a:latin typeface="Gill Sans Light"/>
                <a:cs typeface="Gill Sans Light"/>
              </a:rPr>
              <a:t>.”</a:t>
            </a:r>
            <a:endParaRPr lang="en-US" sz="2400" b="1" dirty="0">
              <a:latin typeface="Gill Sans Light"/>
              <a:cs typeface="Gill Sans Light"/>
            </a:endParaRPr>
          </a:p>
        </p:txBody>
      </p:sp>
      <p:sp>
        <p:nvSpPr>
          <p:cNvPr id="4" name="Rectangle 3"/>
          <p:cNvSpPr/>
          <p:nvPr/>
        </p:nvSpPr>
        <p:spPr>
          <a:xfrm>
            <a:off x="1240106" y="5377009"/>
            <a:ext cx="7933762" cy="830997"/>
          </a:xfrm>
          <a:prstGeom prst="rect">
            <a:avLst/>
          </a:prstGeom>
        </p:spPr>
        <p:txBody>
          <a:bodyPr wrap="square">
            <a:spAutoFit/>
          </a:bodyPr>
          <a:lstStyle/>
          <a:p>
            <a:pPr algn="r"/>
            <a:r>
              <a:rPr lang="en-US" sz="2400" b="1" dirty="0" smtClean="0">
                <a:latin typeface="Gill Sans Light"/>
                <a:cs typeface="Gill Sans Light"/>
              </a:rPr>
              <a:t>“Adversaries </a:t>
            </a:r>
            <a:r>
              <a:rPr lang="en-US" sz="2400" b="1" dirty="0">
                <a:latin typeface="Gill Sans Light"/>
                <a:cs typeface="Gill Sans Light"/>
              </a:rPr>
              <a:t>are </a:t>
            </a:r>
            <a:r>
              <a:rPr lang="en-US" sz="2400" b="1" dirty="0" smtClean="0">
                <a:latin typeface="Gill Sans Light"/>
                <a:cs typeface="Gill Sans Light"/>
              </a:rPr>
              <a:t>constantly searching </a:t>
            </a:r>
            <a:r>
              <a:rPr lang="en-US" sz="2400" b="1" dirty="0">
                <a:latin typeface="Gill Sans Light"/>
                <a:cs typeface="Gill Sans Light"/>
              </a:rPr>
              <a:t>for new </a:t>
            </a:r>
            <a:r>
              <a:rPr lang="en-US" sz="2400" b="1" dirty="0" smtClean="0">
                <a:latin typeface="Gill Sans Light"/>
                <a:cs typeface="Gill Sans Light"/>
              </a:rPr>
              <a:t>[</a:t>
            </a:r>
            <a:r>
              <a:rPr lang="mr-IN" sz="2400" b="1" dirty="0" smtClean="0">
                <a:latin typeface="Gill Sans Light"/>
                <a:cs typeface="Gill Sans Light"/>
              </a:rPr>
              <a:t>…</a:t>
            </a:r>
            <a:r>
              <a:rPr lang="en-US" sz="2400" b="1" dirty="0" smtClean="0">
                <a:latin typeface="Gill Sans Light"/>
                <a:cs typeface="Gill Sans Light"/>
              </a:rPr>
              <a:t>] </a:t>
            </a:r>
            <a:r>
              <a:rPr lang="en-US" sz="2400" b="1" dirty="0">
                <a:latin typeface="Gill Sans Light"/>
                <a:cs typeface="Gill Sans Light"/>
              </a:rPr>
              <a:t>ways to bypass our </a:t>
            </a:r>
            <a:r>
              <a:rPr lang="en-US" sz="2400" b="1" dirty="0" smtClean="0">
                <a:latin typeface="Gill Sans Light"/>
                <a:cs typeface="Gill Sans Light"/>
              </a:rPr>
              <a:t>identifiers [</a:t>
            </a:r>
            <a:r>
              <a:rPr lang="mr-IN" sz="2400" b="1" dirty="0" smtClean="0">
                <a:latin typeface="Gill Sans Light"/>
                <a:cs typeface="Gill Sans Light"/>
              </a:rPr>
              <a:t>…</a:t>
            </a:r>
            <a:r>
              <a:rPr lang="en-US" sz="2400" b="1" dirty="0" smtClean="0">
                <a:latin typeface="Gill Sans Light"/>
                <a:cs typeface="Gill Sans Light"/>
              </a:rPr>
              <a:t>]”</a:t>
            </a:r>
            <a:endParaRPr lang="en-US" sz="2400" b="1" dirty="0">
              <a:latin typeface="Gill Sans Light"/>
              <a:cs typeface="Gill Sans Light"/>
            </a:endParaRPr>
          </a:p>
        </p:txBody>
      </p:sp>
      <p:sp>
        <p:nvSpPr>
          <p:cNvPr id="5" name="Rectangle 4"/>
          <p:cNvSpPr/>
          <p:nvPr/>
        </p:nvSpPr>
        <p:spPr>
          <a:xfrm>
            <a:off x="0" y="6488668"/>
            <a:ext cx="9144000" cy="369332"/>
          </a:xfrm>
          <a:prstGeom prst="rect">
            <a:avLst/>
          </a:prstGeom>
        </p:spPr>
        <p:txBody>
          <a:bodyPr wrap="square">
            <a:spAutoFit/>
          </a:bodyPr>
          <a:lstStyle/>
          <a:p>
            <a:r>
              <a:rPr lang="en-US" b="1" dirty="0">
                <a:solidFill>
                  <a:schemeClr val="tx1">
                    <a:lumMod val="75000"/>
                    <a:lumOff val="25000"/>
                  </a:schemeClr>
                </a:solidFill>
                <a:latin typeface="Gill Sans Light"/>
                <a:cs typeface="Gill Sans Light"/>
              </a:rPr>
              <a:t>Applied Machine Learning at Facebook</a:t>
            </a:r>
            <a:r>
              <a:rPr lang="en-US" b="1" dirty="0" smtClean="0">
                <a:solidFill>
                  <a:schemeClr val="tx1">
                    <a:lumMod val="75000"/>
                    <a:lumOff val="25000"/>
                  </a:schemeClr>
                </a:solidFill>
                <a:latin typeface="Gill Sans Light"/>
                <a:cs typeface="Gill Sans Light"/>
              </a:rPr>
              <a:t>: A </a:t>
            </a:r>
            <a:r>
              <a:rPr lang="en-US" b="1" dirty="0">
                <a:solidFill>
                  <a:schemeClr val="tx1">
                    <a:lumMod val="75000"/>
                    <a:lumOff val="25000"/>
                  </a:schemeClr>
                </a:solidFill>
                <a:latin typeface="Gill Sans Light"/>
                <a:cs typeface="Gill Sans Light"/>
              </a:rPr>
              <a:t>Datacenter Infrastructure </a:t>
            </a:r>
            <a:r>
              <a:rPr lang="en-US" b="1" dirty="0" smtClean="0">
                <a:solidFill>
                  <a:schemeClr val="tx1">
                    <a:lumMod val="75000"/>
                    <a:lumOff val="25000"/>
                  </a:schemeClr>
                </a:solidFill>
                <a:latin typeface="Gill Sans Light"/>
                <a:cs typeface="Gill Sans Light"/>
              </a:rPr>
              <a:t>Perspective [</a:t>
            </a:r>
            <a:r>
              <a:rPr lang="en-US" b="1" dirty="0" err="1" smtClean="0">
                <a:solidFill>
                  <a:schemeClr val="tx1">
                    <a:lumMod val="75000"/>
                    <a:lumOff val="25000"/>
                  </a:schemeClr>
                </a:solidFill>
                <a:latin typeface="Gill Sans Light"/>
                <a:cs typeface="Gill Sans Light"/>
              </a:rPr>
              <a:t>fb</a:t>
            </a:r>
            <a:r>
              <a:rPr lang="en-US" b="1" dirty="0" smtClean="0">
                <a:solidFill>
                  <a:schemeClr val="tx1">
                    <a:lumMod val="75000"/>
                    <a:lumOff val="25000"/>
                  </a:schemeClr>
                </a:solidFill>
                <a:latin typeface="Gill Sans Light"/>
                <a:cs typeface="Gill Sans Light"/>
              </a:rPr>
              <a:t>, HPCA2018]</a:t>
            </a:r>
            <a:endParaRPr lang="en-US" b="1" dirty="0">
              <a:solidFill>
                <a:schemeClr val="tx1">
                  <a:lumMod val="75000"/>
                  <a:lumOff val="25000"/>
                </a:schemeClr>
              </a:solidFill>
              <a:latin typeface="Gill Sans Light"/>
              <a:cs typeface="Gill Sans Light"/>
            </a:endParaRPr>
          </a:p>
        </p:txBody>
      </p:sp>
      <p:pic>
        <p:nvPicPr>
          <p:cNvPr id="6" name="Picture 5" descr="fb_cluster.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0" y="1132003"/>
            <a:ext cx="5677705" cy="3143670"/>
          </a:xfrm>
          <a:prstGeom prst="rect">
            <a:avLst/>
          </a:prstGeom>
        </p:spPr>
      </p:pic>
    </p:spTree>
    <p:extLst>
      <p:ext uri="{BB962C8B-B14F-4D97-AF65-F5344CB8AC3E}">
        <p14:creationId xmlns:p14="http://schemas.microsoft.com/office/powerpoint/2010/main" val="84135033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74705"/>
            <a:ext cx="9144000" cy="1470025"/>
          </a:xfrm>
        </p:spPr>
        <p:txBody>
          <a:bodyPr>
            <a:noAutofit/>
          </a:bodyPr>
          <a:lstStyle/>
          <a:p>
            <a:pPr algn="r"/>
            <a:r>
              <a:rPr lang="en-US" sz="4800" dirty="0" smtClean="0">
                <a:solidFill>
                  <a:srgbClr val="000000"/>
                </a:solidFill>
                <a:latin typeface="Gill Sans Light"/>
                <a:cs typeface="Gill Sans Light"/>
              </a:rPr>
              <a:t>Robustness: a key Challenge</a:t>
            </a:r>
            <a:endParaRPr lang="en-US" sz="4800" dirty="0">
              <a:solidFill>
                <a:srgbClr val="000000"/>
              </a:solidFill>
              <a:latin typeface="Gill Sans Light"/>
              <a:cs typeface="Gill Sans Light"/>
            </a:endParaRPr>
          </a:p>
        </p:txBody>
      </p:sp>
      <p:pic>
        <p:nvPicPr>
          <p:cNvPr id="2" name="Picture 1" descr="Screenshot 2018-04-19 09.32.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47" y="1122292"/>
            <a:ext cx="8312727" cy="5735708"/>
          </a:xfrm>
          <a:prstGeom prst="rect">
            <a:avLst/>
          </a:prstGeom>
        </p:spPr>
      </p:pic>
      <p:sp>
        <p:nvSpPr>
          <p:cNvPr id="7" name="Rectangle 6"/>
          <p:cNvSpPr/>
          <p:nvPr/>
        </p:nvSpPr>
        <p:spPr>
          <a:xfrm>
            <a:off x="417871" y="3389403"/>
            <a:ext cx="2859562" cy="502534"/>
          </a:xfrm>
          <a:prstGeom prst="rect">
            <a:avLst/>
          </a:prstGeom>
          <a:gradFill flip="none" rotWithShape="1">
            <a:gsLst>
              <a:gs pos="0">
                <a:schemeClr val="accent1">
                  <a:tint val="100000"/>
                  <a:shade val="100000"/>
                  <a:satMod val="130000"/>
                  <a:alpha val="24000"/>
                </a:schemeClr>
              </a:gs>
              <a:gs pos="100000">
                <a:schemeClr val="accent1">
                  <a:tint val="50000"/>
                  <a:shade val="100000"/>
                  <a:satMod val="350000"/>
                  <a:alpha val="2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latin typeface="Gill Sans Light"/>
              <a:cs typeface="Gill Sans Light"/>
            </a:endParaRPr>
          </a:p>
          <a:p>
            <a:pPr algn="ctr"/>
            <a:r>
              <a:rPr lang="en-US" dirty="0" smtClean="0">
                <a:solidFill>
                  <a:srgbClr val="000000"/>
                </a:solidFill>
                <a:latin typeface="Gill Sans Light"/>
                <a:cs typeface="Gill Sans Light"/>
              </a:rPr>
              <a:t>What if Adversarial?</a:t>
            </a:r>
          </a:p>
          <a:p>
            <a:pPr algn="ctr"/>
            <a:endParaRPr lang="en-US" dirty="0">
              <a:solidFill>
                <a:srgbClr val="000000"/>
              </a:solidFill>
              <a:latin typeface="Gill Sans Light"/>
              <a:cs typeface="Gill Sans Light"/>
            </a:endParaRPr>
          </a:p>
        </p:txBody>
      </p:sp>
    </p:spTree>
    <p:extLst>
      <p:ext uri="{BB962C8B-B14F-4D97-AF65-F5344CB8AC3E}">
        <p14:creationId xmlns:p14="http://schemas.microsoft.com/office/powerpoint/2010/main" val="695511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0"/>
            <a:ext cx="9144000" cy="1470025"/>
          </a:xfrm>
        </p:spPr>
        <p:txBody>
          <a:bodyPr>
            <a:noAutofit/>
          </a:bodyPr>
          <a:lstStyle/>
          <a:p>
            <a:r>
              <a:rPr lang="en-US" sz="6000" dirty="0" err="1">
                <a:latin typeface="Gill Sans Light"/>
                <a:cs typeface="Gill Sans Light"/>
              </a:rPr>
              <a:t>m</a:t>
            </a:r>
            <a:r>
              <a:rPr lang="en-US" sz="6000" dirty="0" err="1" smtClean="0">
                <a:latin typeface="Gill Sans Light"/>
                <a:cs typeface="Gill Sans Light"/>
              </a:rPr>
              <a:t>inibatch</a:t>
            </a:r>
            <a:r>
              <a:rPr lang="en-US" sz="6000" dirty="0" smtClean="0">
                <a:latin typeface="Gill Sans Light"/>
                <a:cs typeface="Gill Sans Light"/>
              </a:rPr>
              <a:t> SGD </a:t>
            </a:r>
            <a:r>
              <a:rPr lang="en-US" sz="6000" dirty="0">
                <a:latin typeface="Gill Sans Light"/>
                <a:cs typeface="Gill Sans Light"/>
              </a:rPr>
              <a:t>is </a:t>
            </a:r>
            <a:r>
              <a:rPr lang="en-US" sz="6000" dirty="0" smtClean="0">
                <a:latin typeface="Gill Sans Light"/>
                <a:cs typeface="Gill Sans Light"/>
              </a:rPr>
              <a:t>not Robust</a:t>
            </a:r>
            <a:endParaRPr lang="en-US" sz="6000" dirty="0">
              <a:latin typeface="Gill Sans Light"/>
              <a:cs typeface="Gill Sans Light"/>
            </a:endParaRPr>
          </a:p>
        </p:txBody>
      </p:sp>
      <p:sp>
        <p:nvSpPr>
          <p:cNvPr id="3" name="Rounded Rectangle 2"/>
          <p:cNvSpPr/>
          <p:nvPr/>
        </p:nvSpPr>
        <p:spPr>
          <a:xfrm>
            <a:off x="181790" y="1650812"/>
            <a:ext cx="8816377" cy="1981988"/>
          </a:xfrm>
          <a:prstGeom prst="roundRect">
            <a:avLst>
              <a:gd name="adj" fmla="val 310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Gill Sans Light"/>
                <a:cs typeface="Gill Sans Light"/>
              </a:rPr>
              <a:t>Lemma:</a:t>
            </a:r>
          </a:p>
          <a:p>
            <a:pPr algn="ctr"/>
            <a:r>
              <a:rPr lang="en-US" sz="3200" i="1" dirty="0" smtClean="0">
                <a:solidFill>
                  <a:schemeClr val="bg1"/>
                </a:solidFill>
                <a:latin typeface="Gill Sans Light"/>
                <a:cs typeface="Gill Sans Light"/>
              </a:rPr>
              <a:t>A single adversary can arbitrarily corrupt the model, even if it’s sending the “correct” direction update.</a:t>
            </a:r>
            <a:endParaRPr lang="en-US" sz="3200" i="1" dirty="0">
              <a:solidFill>
                <a:schemeClr val="bg1"/>
              </a:solidFill>
              <a:latin typeface="Gill Sans Light"/>
              <a:cs typeface="Gill Sans Light"/>
            </a:endParaRPr>
          </a:p>
        </p:txBody>
      </p:sp>
      <p:pic>
        <p:nvPicPr>
          <p:cNvPr id="5" name="Picture 4" descr="local_mi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241" y="3744427"/>
            <a:ext cx="3879740" cy="3113573"/>
          </a:xfrm>
          <a:prstGeom prst="rect">
            <a:avLst/>
          </a:prstGeom>
        </p:spPr>
      </p:pic>
      <p:cxnSp>
        <p:nvCxnSpPr>
          <p:cNvPr id="6" name="Straight Connector 5"/>
          <p:cNvCxnSpPr/>
          <p:nvPr/>
        </p:nvCxnSpPr>
        <p:spPr>
          <a:xfrm flipH="1">
            <a:off x="6238700" y="4701578"/>
            <a:ext cx="146532" cy="268301"/>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6086300" y="4663678"/>
            <a:ext cx="298932" cy="115901"/>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427040" y="4674779"/>
            <a:ext cx="196903" cy="447984"/>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271256" y="4571338"/>
            <a:ext cx="227939" cy="235741"/>
          </a:xfrm>
          <a:prstGeom prst="ellipse">
            <a:avLst/>
          </a:prstGeom>
          <a:solidFill>
            <a:srgbClr val="FB3D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7" idx="5"/>
          </p:cNvCxnSpPr>
          <p:nvPr/>
        </p:nvCxnSpPr>
        <p:spPr>
          <a:xfrm>
            <a:off x="6465814" y="4772556"/>
            <a:ext cx="677654" cy="1533485"/>
          </a:xfrm>
          <a:prstGeom prst="line">
            <a:avLst/>
          </a:prstGeom>
          <a:ln w="38100" cmpd="sng">
            <a:solidFill>
              <a:srgbClr val="A30003"/>
            </a:solidFill>
            <a:headEnd type="none"/>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616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164056" y="901975"/>
            <a:ext cx="4362822" cy="4273175"/>
          </a:xfrm>
          <a:prstGeom prst="rect">
            <a:avLst/>
          </a:prstGeom>
          <a:ln>
            <a:noFill/>
          </a:ln>
          <a:effectLst>
            <a:softEdge rad="112500"/>
          </a:effectLst>
        </p:spPr>
      </p:pic>
      <p:pic>
        <p:nvPicPr>
          <p:cNvPr id="32" name="Picture 3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338" y="3324799"/>
            <a:ext cx="419100" cy="304800"/>
          </a:xfrm>
          <a:prstGeom prst="rect">
            <a:avLst/>
          </a:prstGeom>
        </p:spPr>
      </p:pic>
      <p:pic>
        <p:nvPicPr>
          <p:cNvPr id="33" name="Picture 3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8557" y="3454669"/>
            <a:ext cx="520700" cy="304800"/>
          </a:xfrm>
          <a:prstGeom prst="rect">
            <a:avLst/>
          </a:prstGeom>
        </p:spPr>
      </p:pic>
      <p:cxnSp>
        <p:nvCxnSpPr>
          <p:cNvPr id="34" name="Straight Arrow Connector 33"/>
          <p:cNvCxnSpPr/>
          <p:nvPr/>
        </p:nvCxnSpPr>
        <p:spPr>
          <a:xfrm flipH="1">
            <a:off x="603066" y="3519503"/>
            <a:ext cx="593979" cy="25263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1761609" y="3679224"/>
            <a:ext cx="128134"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073106" y="3588595"/>
            <a:ext cx="594568"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37" name="Picture 3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818" y="3730575"/>
            <a:ext cx="419100" cy="330200"/>
          </a:xfrm>
          <a:prstGeom prst="rect">
            <a:avLst/>
          </a:prstGeom>
        </p:spPr>
      </p:pic>
      <p:sp>
        <p:nvSpPr>
          <p:cNvPr id="13" name="Rectangle 12"/>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solidFill>
                  <a:schemeClr val="tx1"/>
                </a:solidFill>
                <a:latin typeface="Gill Sans Light"/>
                <a:cs typeface="Gill Sans Light"/>
              </a:rPr>
              <a:t>Can we </a:t>
            </a:r>
            <a:r>
              <a:rPr lang="en-US" sz="6000" dirty="0" err="1" smtClean="0">
                <a:solidFill>
                  <a:schemeClr val="tx1"/>
                </a:solidFill>
                <a:latin typeface="Gill Sans Light"/>
                <a:cs typeface="Gill Sans Light"/>
              </a:rPr>
              <a:t>Robustify</a:t>
            </a:r>
            <a:r>
              <a:rPr lang="en-US" sz="6000" dirty="0" smtClean="0">
                <a:solidFill>
                  <a:schemeClr val="tx1"/>
                </a:solidFill>
                <a:latin typeface="Gill Sans Light"/>
                <a:cs typeface="Gill Sans Light"/>
              </a:rPr>
              <a:t> SGD?</a:t>
            </a:r>
            <a:endParaRPr lang="en-US" sz="6000" dirty="0">
              <a:solidFill>
                <a:schemeClr val="tx1"/>
              </a:solidFill>
              <a:latin typeface="Gill Sans Light"/>
              <a:cs typeface="Gill Sans Light"/>
            </a:endParaRPr>
          </a:p>
        </p:txBody>
      </p:sp>
      <p:sp>
        <p:nvSpPr>
          <p:cNvPr id="14" name="Rectangle 13"/>
          <p:cNvSpPr/>
          <p:nvPr/>
        </p:nvSpPr>
        <p:spPr>
          <a:xfrm>
            <a:off x="4198765" y="3550739"/>
            <a:ext cx="4945235" cy="2862322"/>
          </a:xfrm>
          <a:prstGeom prst="rect">
            <a:avLst/>
          </a:prstGeom>
        </p:spPr>
        <p:txBody>
          <a:bodyPr wrap="square">
            <a:spAutoFit/>
          </a:bodyPr>
          <a:lstStyle/>
          <a:p>
            <a:endParaRPr lang="en-US" sz="2000" b="1" dirty="0">
              <a:solidFill>
                <a:schemeClr val="tx1">
                  <a:lumMod val="75000"/>
                  <a:lumOff val="25000"/>
                </a:schemeClr>
              </a:solidFill>
              <a:latin typeface="Gill Sans Light"/>
              <a:cs typeface="Gill Sans Light"/>
            </a:endParaRPr>
          </a:p>
          <a:p>
            <a:endParaRPr lang="en-US" sz="2000" b="1" dirty="0">
              <a:solidFill>
                <a:schemeClr val="tx1">
                  <a:lumMod val="75000"/>
                  <a:lumOff val="25000"/>
                </a:schemeClr>
              </a:solidFill>
              <a:latin typeface="Gill Sans Light"/>
              <a:cs typeface="Gill Sans Light"/>
            </a:endParaRPr>
          </a:p>
          <a:p>
            <a:r>
              <a:rPr lang="en-US" sz="2000" b="1" dirty="0">
                <a:solidFill>
                  <a:schemeClr val="tx1">
                    <a:lumMod val="75000"/>
                    <a:lumOff val="25000"/>
                  </a:schemeClr>
                </a:solidFill>
                <a:latin typeface="Gill Sans Light"/>
                <a:cs typeface="Gill Sans Light"/>
              </a:rPr>
              <a:t>[Blanchard, El </a:t>
            </a:r>
            <a:r>
              <a:rPr lang="en-US" sz="2000" b="1" dirty="0" err="1">
                <a:solidFill>
                  <a:schemeClr val="tx1">
                    <a:lumMod val="75000"/>
                    <a:lumOff val="25000"/>
                  </a:schemeClr>
                </a:solidFill>
                <a:latin typeface="Gill Sans Light"/>
                <a:cs typeface="Gill Sans Light"/>
              </a:rPr>
              <a:t>Mhamdi</a:t>
            </a:r>
            <a:r>
              <a:rPr lang="en-US" sz="2000" b="1" dirty="0">
                <a:solidFill>
                  <a:schemeClr val="tx1">
                    <a:lumMod val="75000"/>
                    <a:lumOff val="25000"/>
                  </a:schemeClr>
                </a:solidFill>
                <a:latin typeface="Gill Sans Light"/>
                <a:cs typeface="Gill Sans Light"/>
              </a:rPr>
              <a:t>, </a:t>
            </a:r>
            <a:r>
              <a:rPr lang="en-US" sz="2000" b="1" dirty="0" err="1">
                <a:solidFill>
                  <a:schemeClr val="tx1">
                    <a:lumMod val="75000"/>
                    <a:lumOff val="25000"/>
                  </a:schemeClr>
                </a:solidFill>
                <a:latin typeface="Gill Sans Light"/>
                <a:cs typeface="Gill Sans Light"/>
              </a:rPr>
              <a:t>Guerraoui</a:t>
            </a:r>
            <a:r>
              <a:rPr lang="en-US" sz="2000" b="1" dirty="0">
                <a:solidFill>
                  <a:schemeClr val="tx1">
                    <a:lumMod val="75000"/>
                    <a:lumOff val="25000"/>
                  </a:schemeClr>
                </a:solidFill>
                <a:latin typeface="Gill Sans Light"/>
                <a:cs typeface="Gill Sans Light"/>
              </a:rPr>
              <a:t>, </a:t>
            </a:r>
            <a:r>
              <a:rPr lang="en-US" sz="2000" b="1" dirty="0" err="1">
                <a:solidFill>
                  <a:schemeClr val="tx1">
                    <a:lumMod val="75000"/>
                    <a:lumOff val="25000"/>
                  </a:schemeClr>
                </a:solidFill>
                <a:latin typeface="Gill Sans Light"/>
                <a:cs typeface="Gill Sans Light"/>
              </a:rPr>
              <a:t>Stainer</a:t>
            </a:r>
            <a:r>
              <a:rPr lang="en-US" sz="2000" b="1" dirty="0">
                <a:solidFill>
                  <a:schemeClr val="tx1">
                    <a:lumMod val="75000"/>
                    <a:lumOff val="25000"/>
                  </a:schemeClr>
                </a:solidFill>
                <a:latin typeface="Gill Sans Light"/>
                <a:cs typeface="Gill Sans Light"/>
              </a:rPr>
              <a:t> 2017]</a:t>
            </a:r>
          </a:p>
          <a:p>
            <a:r>
              <a:rPr lang="en-US" sz="2000" b="1" dirty="0">
                <a:solidFill>
                  <a:schemeClr val="tx1">
                    <a:lumMod val="75000"/>
                    <a:lumOff val="25000"/>
                  </a:schemeClr>
                </a:solidFill>
                <a:latin typeface="Gill Sans Light"/>
                <a:cs typeface="Gill Sans Light"/>
              </a:rPr>
              <a:t>[Chen, Su, </a:t>
            </a:r>
            <a:r>
              <a:rPr lang="en-US" sz="2000" b="1" dirty="0" err="1">
                <a:solidFill>
                  <a:schemeClr val="tx1">
                    <a:lumMod val="75000"/>
                    <a:lumOff val="25000"/>
                  </a:schemeClr>
                </a:solidFill>
                <a:latin typeface="Gill Sans Light"/>
                <a:cs typeface="Gill Sans Light"/>
              </a:rPr>
              <a:t>Xu</a:t>
            </a:r>
            <a:r>
              <a:rPr lang="en-US" sz="2000" b="1" dirty="0">
                <a:solidFill>
                  <a:schemeClr val="tx1">
                    <a:lumMod val="75000"/>
                    <a:lumOff val="25000"/>
                  </a:schemeClr>
                </a:solidFill>
                <a:latin typeface="Gill Sans Light"/>
                <a:cs typeface="Gill Sans Light"/>
              </a:rPr>
              <a:t>, 2017]</a:t>
            </a:r>
          </a:p>
          <a:p>
            <a:r>
              <a:rPr lang="en-US" sz="2000" b="1" dirty="0">
                <a:solidFill>
                  <a:schemeClr val="tx1">
                    <a:lumMod val="75000"/>
                    <a:lumOff val="25000"/>
                  </a:schemeClr>
                </a:solidFill>
                <a:latin typeface="Gill Sans Light"/>
                <a:cs typeface="Gill Sans Light"/>
              </a:rPr>
              <a:t>[Yang, </a:t>
            </a:r>
            <a:r>
              <a:rPr lang="en-US" sz="2000" b="1" dirty="0" err="1">
                <a:solidFill>
                  <a:schemeClr val="tx1">
                    <a:lumMod val="75000"/>
                    <a:lumOff val="25000"/>
                  </a:schemeClr>
                </a:solidFill>
                <a:latin typeface="Gill Sans Light"/>
                <a:cs typeface="Gill Sans Light"/>
              </a:rPr>
              <a:t>Bajwa</a:t>
            </a:r>
            <a:r>
              <a:rPr lang="en-US" sz="2000" b="1" dirty="0">
                <a:solidFill>
                  <a:schemeClr val="tx1">
                    <a:lumMod val="75000"/>
                    <a:lumOff val="25000"/>
                  </a:schemeClr>
                </a:solidFill>
                <a:latin typeface="Gill Sans Light"/>
                <a:cs typeface="Gill Sans Light"/>
              </a:rPr>
              <a:t>, 2017]</a:t>
            </a:r>
          </a:p>
          <a:p>
            <a:r>
              <a:rPr lang="en-US" sz="2000" b="1" dirty="0" smtClean="0">
                <a:solidFill>
                  <a:schemeClr val="tx1">
                    <a:lumMod val="75000"/>
                    <a:lumOff val="25000"/>
                  </a:schemeClr>
                </a:solidFill>
                <a:latin typeface="Gill Sans Light"/>
                <a:cs typeface="Gill Sans Light"/>
              </a:rPr>
              <a:t>[</a:t>
            </a:r>
            <a:r>
              <a:rPr lang="en-US" sz="2000" b="1" dirty="0" err="1">
                <a:solidFill>
                  <a:schemeClr val="tx1">
                    <a:lumMod val="75000"/>
                    <a:lumOff val="25000"/>
                  </a:schemeClr>
                </a:solidFill>
                <a:latin typeface="Gill Sans Light"/>
                <a:cs typeface="Gill Sans Light"/>
              </a:rPr>
              <a:t>Xie</a:t>
            </a:r>
            <a:r>
              <a:rPr lang="en-US" sz="2000" b="1" dirty="0">
                <a:solidFill>
                  <a:schemeClr val="tx1">
                    <a:lumMod val="75000"/>
                    <a:lumOff val="25000"/>
                  </a:schemeClr>
                </a:solidFill>
                <a:latin typeface="Gill Sans Light"/>
                <a:cs typeface="Gill Sans Light"/>
              </a:rPr>
              <a:t>, </a:t>
            </a:r>
            <a:r>
              <a:rPr lang="en-US" sz="2000" b="1" dirty="0" err="1">
                <a:solidFill>
                  <a:schemeClr val="tx1">
                    <a:lumMod val="75000"/>
                    <a:lumOff val="25000"/>
                  </a:schemeClr>
                </a:solidFill>
                <a:latin typeface="Gill Sans Light"/>
                <a:cs typeface="Gill Sans Light"/>
              </a:rPr>
              <a:t>Koyejo</a:t>
            </a:r>
            <a:r>
              <a:rPr lang="en-US" sz="2000" b="1" dirty="0">
                <a:solidFill>
                  <a:schemeClr val="tx1">
                    <a:lumMod val="75000"/>
                    <a:lumOff val="25000"/>
                  </a:schemeClr>
                </a:solidFill>
                <a:latin typeface="Gill Sans Light"/>
                <a:cs typeface="Gill Sans Light"/>
              </a:rPr>
              <a:t>, Gupta, 2018]</a:t>
            </a:r>
          </a:p>
          <a:p>
            <a:r>
              <a:rPr lang="en-US" sz="2000" b="1" dirty="0">
                <a:solidFill>
                  <a:schemeClr val="tx1">
                    <a:lumMod val="75000"/>
                    <a:lumOff val="25000"/>
                  </a:schemeClr>
                </a:solidFill>
                <a:latin typeface="Gill Sans Light"/>
                <a:cs typeface="Gill Sans Light"/>
              </a:rPr>
              <a:t>[Yin, Chen, </a:t>
            </a:r>
            <a:r>
              <a:rPr lang="en-US" sz="2000" b="1" dirty="0" err="1">
                <a:solidFill>
                  <a:schemeClr val="tx1">
                    <a:lumMod val="75000"/>
                    <a:lumOff val="25000"/>
                  </a:schemeClr>
                </a:solidFill>
                <a:latin typeface="Gill Sans Light"/>
                <a:cs typeface="Gill Sans Light"/>
              </a:rPr>
              <a:t>Ramchandran</a:t>
            </a:r>
            <a:r>
              <a:rPr lang="en-US" sz="2000" b="1" dirty="0">
                <a:solidFill>
                  <a:schemeClr val="tx1">
                    <a:lumMod val="75000"/>
                    <a:lumOff val="25000"/>
                  </a:schemeClr>
                </a:solidFill>
                <a:latin typeface="Gill Sans Light"/>
                <a:cs typeface="Gill Sans Light"/>
              </a:rPr>
              <a:t>, Bartlett, 2018]</a:t>
            </a:r>
          </a:p>
          <a:p>
            <a:r>
              <a:rPr lang="en-US" sz="2000" b="1" dirty="0">
                <a:solidFill>
                  <a:schemeClr val="tx1">
                    <a:lumMod val="75000"/>
                    <a:lumOff val="25000"/>
                  </a:schemeClr>
                </a:solidFill>
                <a:latin typeface="Gill Sans Light"/>
                <a:cs typeface="Gill Sans Light"/>
              </a:rPr>
              <a:t>[</a:t>
            </a:r>
            <a:r>
              <a:rPr lang="en-US" sz="2000" b="1" dirty="0" err="1">
                <a:solidFill>
                  <a:schemeClr val="tx1">
                    <a:lumMod val="75000"/>
                    <a:lumOff val="25000"/>
                  </a:schemeClr>
                </a:solidFill>
                <a:latin typeface="Gill Sans Light"/>
                <a:cs typeface="Gill Sans Light"/>
              </a:rPr>
              <a:t>Alistarh</a:t>
            </a:r>
            <a:r>
              <a:rPr lang="en-US" sz="2000" b="1" dirty="0">
                <a:solidFill>
                  <a:schemeClr val="tx1">
                    <a:lumMod val="75000"/>
                    <a:lumOff val="25000"/>
                  </a:schemeClr>
                </a:solidFill>
                <a:latin typeface="Gill Sans Light"/>
                <a:cs typeface="Gill Sans Light"/>
              </a:rPr>
              <a:t>,  Allen-Zhu, Li, 2018]</a:t>
            </a:r>
          </a:p>
          <a:p>
            <a:endParaRPr lang="en-US" sz="2000" b="1" dirty="0">
              <a:solidFill>
                <a:schemeClr val="tx1">
                  <a:lumMod val="75000"/>
                  <a:lumOff val="25000"/>
                </a:schemeClr>
              </a:solidFill>
              <a:latin typeface="Gill Sans Light"/>
              <a:cs typeface="Gill Sans Light"/>
            </a:endParaRPr>
          </a:p>
        </p:txBody>
      </p:sp>
      <p:sp>
        <p:nvSpPr>
          <p:cNvPr id="18" name="Rounded Rectangle 17"/>
          <p:cNvSpPr/>
          <p:nvPr/>
        </p:nvSpPr>
        <p:spPr>
          <a:xfrm>
            <a:off x="4198765" y="2736880"/>
            <a:ext cx="4676959" cy="1118780"/>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Gill Sans Light"/>
                <a:cs typeface="Gill Sans Light"/>
              </a:rPr>
              <a:t>Robust Mean?</a:t>
            </a:r>
          </a:p>
        </p:txBody>
      </p:sp>
      <p:pic>
        <p:nvPicPr>
          <p:cNvPr id="12" name="Picture 11" descr="bf_w_=_bf_w_-_ga.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3106" y="2009773"/>
            <a:ext cx="5591435" cy="353043"/>
          </a:xfrm>
          <a:prstGeom prst="rect">
            <a:avLst/>
          </a:prstGeom>
        </p:spPr>
      </p:pic>
    </p:spTree>
    <p:extLst>
      <p:ext uri="{BB962C8B-B14F-4D97-AF65-F5344CB8AC3E}">
        <p14:creationId xmlns:p14="http://schemas.microsoft.com/office/powerpoint/2010/main" val="19190117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164056" y="901975"/>
            <a:ext cx="4362822" cy="4273175"/>
          </a:xfrm>
          <a:prstGeom prst="rect">
            <a:avLst/>
          </a:prstGeom>
          <a:ln>
            <a:noFill/>
          </a:ln>
          <a:effectLst>
            <a:softEdge rad="112500"/>
          </a:effectLst>
        </p:spPr>
      </p:pic>
      <p:pic>
        <p:nvPicPr>
          <p:cNvPr id="32" name="Picture 3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338" y="3324799"/>
            <a:ext cx="419100" cy="304800"/>
          </a:xfrm>
          <a:prstGeom prst="rect">
            <a:avLst/>
          </a:prstGeom>
        </p:spPr>
      </p:pic>
      <p:pic>
        <p:nvPicPr>
          <p:cNvPr id="33" name="Picture 3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8557" y="3454669"/>
            <a:ext cx="520700" cy="304800"/>
          </a:xfrm>
          <a:prstGeom prst="rect">
            <a:avLst/>
          </a:prstGeom>
        </p:spPr>
      </p:pic>
      <p:cxnSp>
        <p:nvCxnSpPr>
          <p:cNvPr id="34" name="Straight Arrow Connector 33"/>
          <p:cNvCxnSpPr/>
          <p:nvPr/>
        </p:nvCxnSpPr>
        <p:spPr>
          <a:xfrm flipH="1">
            <a:off x="603066" y="3519503"/>
            <a:ext cx="593979" cy="25263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1761609" y="3679224"/>
            <a:ext cx="128134"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073106" y="3588595"/>
            <a:ext cx="594568"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37" name="Picture 3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818" y="3730575"/>
            <a:ext cx="419100" cy="330200"/>
          </a:xfrm>
          <a:prstGeom prst="rect">
            <a:avLst/>
          </a:prstGeom>
        </p:spPr>
      </p:pic>
      <p:sp>
        <p:nvSpPr>
          <p:cNvPr id="13" name="Rectangle 12"/>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smtClean="0">
                <a:solidFill>
                  <a:schemeClr val="tx1"/>
                </a:solidFill>
                <a:latin typeface="Gill Sans Light"/>
                <a:cs typeface="Gill Sans Light"/>
              </a:rPr>
              <a:t>Can we </a:t>
            </a:r>
            <a:r>
              <a:rPr lang="en-US" sz="6000" dirty="0" err="1" smtClean="0">
                <a:solidFill>
                  <a:schemeClr val="tx1"/>
                </a:solidFill>
                <a:latin typeface="Gill Sans Light"/>
                <a:cs typeface="Gill Sans Light"/>
              </a:rPr>
              <a:t>Robustify</a:t>
            </a:r>
            <a:r>
              <a:rPr lang="en-US" sz="6000" dirty="0" smtClean="0">
                <a:solidFill>
                  <a:schemeClr val="tx1"/>
                </a:solidFill>
                <a:latin typeface="Gill Sans Light"/>
                <a:cs typeface="Gill Sans Light"/>
              </a:rPr>
              <a:t> SGD?</a:t>
            </a:r>
            <a:endParaRPr lang="en-US" sz="6000" dirty="0">
              <a:solidFill>
                <a:schemeClr val="tx1"/>
              </a:solidFill>
              <a:latin typeface="Gill Sans Light"/>
              <a:cs typeface="Gill Sans Light"/>
            </a:endParaRPr>
          </a:p>
        </p:txBody>
      </p:sp>
      <p:sp>
        <p:nvSpPr>
          <p:cNvPr id="15" name="Rounded Rectangle 14"/>
          <p:cNvSpPr/>
          <p:nvPr/>
        </p:nvSpPr>
        <p:spPr>
          <a:xfrm>
            <a:off x="4078739" y="3123624"/>
            <a:ext cx="5888446" cy="3108381"/>
          </a:xfrm>
          <a:prstGeom prst="roundRect">
            <a:avLst>
              <a:gd name="adj" fmla="val 3108"/>
            </a:avLst>
          </a:prstGeom>
          <a:solidFill>
            <a:srgbClr val="161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solidFill>
                  <a:schemeClr val="bg1"/>
                </a:solidFill>
                <a:latin typeface="Gill Sans Light"/>
                <a:cs typeface="Gill Sans Light"/>
              </a:rPr>
              <a:t>can be very robust</a:t>
            </a:r>
            <a:r>
              <a:rPr lang="mr-IN" sz="2800" dirty="0" smtClean="0">
                <a:solidFill>
                  <a:schemeClr val="bg1"/>
                </a:solidFill>
                <a:latin typeface="Gill Sans Light"/>
                <a:cs typeface="Gill Sans Light"/>
              </a:rPr>
              <a:t>…</a:t>
            </a:r>
            <a:r>
              <a:rPr lang="en-US" sz="2800" dirty="0" smtClean="0">
                <a:solidFill>
                  <a:schemeClr val="bg1"/>
                </a:solidFill>
                <a:latin typeface="Gill Sans Light"/>
                <a:cs typeface="Gill Sans Light"/>
              </a:rPr>
              <a:t> but</a:t>
            </a:r>
          </a:p>
          <a:p>
            <a:endParaRPr lang="en-US" sz="2800" dirty="0" smtClean="0">
              <a:solidFill>
                <a:schemeClr val="bg1"/>
              </a:solidFill>
              <a:latin typeface="Gill Sans Light"/>
              <a:cs typeface="Gill Sans Light"/>
            </a:endParaRPr>
          </a:p>
          <a:p>
            <a:pPr marL="457200" indent="-457200">
              <a:buFont typeface="Arial"/>
              <a:buChar char="•"/>
            </a:pPr>
            <a:r>
              <a:rPr lang="en-US" sz="2800" dirty="0">
                <a:solidFill>
                  <a:schemeClr val="bg1"/>
                </a:solidFill>
                <a:latin typeface="Gill Sans Light"/>
                <a:cs typeface="Gill Sans Light"/>
              </a:rPr>
              <a:t>“nearly” linear in theory </a:t>
            </a:r>
            <a:r>
              <a:rPr lang="en-US" dirty="0">
                <a:solidFill>
                  <a:schemeClr val="bg1"/>
                </a:solidFill>
                <a:latin typeface="Gill Sans Light"/>
                <a:cs typeface="Gill Sans Light"/>
              </a:rPr>
              <a:t>[</a:t>
            </a:r>
            <a:r>
              <a:rPr lang="en-US" dirty="0" smtClean="0">
                <a:solidFill>
                  <a:schemeClr val="bg1"/>
                </a:solidFill>
                <a:latin typeface="Gill Sans Light"/>
                <a:cs typeface="Gill Sans Light"/>
              </a:rPr>
              <a:t>CLMPS16]</a:t>
            </a:r>
            <a:endParaRPr lang="en-US" dirty="0">
              <a:solidFill>
                <a:schemeClr val="bg1"/>
              </a:solidFill>
              <a:latin typeface="Gill Sans Light"/>
              <a:cs typeface="Gill Sans Light"/>
            </a:endParaRPr>
          </a:p>
          <a:p>
            <a:r>
              <a:rPr lang="en-US" sz="2800" dirty="0">
                <a:solidFill>
                  <a:schemeClr val="bg1"/>
                </a:solidFill>
                <a:latin typeface="Gill Sans Light"/>
                <a:cs typeface="Gill Sans Light"/>
              </a:rPr>
              <a:t>	</a:t>
            </a:r>
            <a:r>
              <a:rPr lang="en-US" sz="2800" dirty="0" smtClean="0">
                <a:solidFill>
                  <a:schemeClr val="bg1"/>
                </a:solidFill>
                <a:latin typeface="Gill Sans Light"/>
                <a:cs typeface="Gill Sans Light"/>
              </a:rPr>
              <a:t>	but </a:t>
            </a:r>
            <a:r>
              <a:rPr lang="en-US" sz="2800" u="sng" dirty="0">
                <a:solidFill>
                  <a:schemeClr val="bg1"/>
                </a:solidFill>
                <a:latin typeface="Gill Sans Light"/>
                <a:cs typeface="Gill Sans Light"/>
              </a:rPr>
              <a:t>expensive in </a:t>
            </a:r>
            <a:r>
              <a:rPr lang="en-US" sz="2800" u="sng" dirty="0" smtClean="0">
                <a:solidFill>
                  <a:schemeClr val="bg1"/>
                </a:solidFill>
                <a:latin typeface="Gill Sans Light"/>
                <a:cs typeface="Gill Sans Light"/>
              </a:rPr>
              <a:t>practice</a:t>
            </a:r>
            <a:endParaRPr lang="en-US" sz="2800" dirty="0" smtClean="0">
              <a:solidFill>
                <a:schemeClr val="bg1"/>
              </a:solidFill>
              <a:latin typeface="Gill Sans Light"/>
              <a:cs typeface="Gill Sans Light"/>
            </a:endParaRPr>
          </a:p>
          <a:p>
            <a:pPr marL="457200" indent="-457200">
              <a:buFont typeface="Arial"/>
              <a:buChar char="•"/>
            </a:pPr>
            <a:r>
              <a:rPr lang="en-US" sz="2800" dirty="0" smtClean="0">
                <a:solidFill>
                  <a:schemeClr val="bg1"/>
                </a:solidFill>
                <a:latin typeface="Gill Sans Light"/>
                <a:cs typeface="Gill Sans Light"/>
              </a:rPr>
              <a:t>Convergence theory requires </a:t>
            </a:r>
          </a:p>
          <a:p>
            <a:r>
              <a:rPr lang="en-US" sz="2800" dirty="0">
                <a:solidFill>
                  <a:schemeClr val="bg1"/>
                </a:solidFill>
                <a:latin typeface="Gill Sans Light"/>
                <a:cs typeface="Gill Sans Light"/>
              </a:rPr>
              <a:t> </a:t>
            </a:r>
            <a:r>
              <a:rPr lang="en-US" sz="2800" dirty="0" smtClean="0">
                <a:solidFill>
                  <a:schemeClr val="bg1"/>
                </a:solidFill>
                <a:latin typeface="Gill Sans Light"/>
                <a:cs typeface="Gill Sans Light"/>
              </a:rPr>
              <a:t>     		 </a:t>
            </a:r>
            <a:r>
              <a:rPr lang="en-US" sz="2800" u="sng" dirty="0" smtClean="0">
                <a:solidFill>
                  <a:schemeClr val="bg1"/>
                </a:solidFill>
                <a:latin typeface="Gill Sans Light"/>
                <a:cs typeface="Gill Sans Light"/>
              </a:rPr>
              <a:t>many assumptions</a:t>
            </a:r>
          </a:p>
          <a:p>
            <a:pPr marL="457200" indent="-457200">
              <a:buFont typeface="Arial"/>
              <a:buChar char="•"/>
            </a:pPr>
            <a:r>
              <a:rPr lang="en-US" sz="2800" dirty="0" smtClean="0">
                <a:solidFill>
                  <a:schemeClr val="bg1"/>
                </a:solidFill>
                <a:latin typeface="Gill Sans Light"/>
                <a:cs typeface="Gill Sans Light"/>
              </a:rPr>
              <a:t>Model </a:t>
            </a:r>
            <a:r>
              <a:rPr lang="en-US" sz="2800" u="sng" dirty="0" smtClean="0">
                <a:solidFill>
                  <a:schemeClr val="bg1"/>
                </a:solidFill>
                <a:latin typeface="Gill Sans Light"/>
                <a:cs typeface="Gill Sans Light"/>
              </a:rPr>
              <a:t>not reproducible</a:t>
            </a:r>
            <a:endParaRPr lang="en-US" sz="2800" u="sng" dirty="0">
              <a:solidFill>
                <a:schemeClr val="bg1"/>
              </a:solidFill>
              <a:latin typeface="Gill Sans Light"/>
              <a:cs typeface="Gill Sans Light"/>
            </a:endParaRPr>
          </a:p>
        </p:txBody>
      </p:sp>
      <p:pic>
        <p:nvPicPr>
          <p:cNvPr id="4" name="Picture 3" descr="bf_w_=_bf_w_-_ga.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8598" y="1833252"/>
            <a:ext cx="5591435" cy="353043"/>
          </a:xfrm>
          <a:prstGeom prst="rect">
            <a:avLst/>
          </a:prstGeom>
        </p:spPr>
      </p:pic>
    </p:spTree>
    <p:extLst>
      <p:ext uri="{BB962C8B-B14F-4D97-AF65-F5344CB8AC3E}">
        <p14:creationId xmlns:p14="http://schemas.microsoft.com/office/powerpoint/2010/main" val="915959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left)">
                                      <p:cBhvr>
                                        <p:cTn id="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474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chemeClr val="tx1"/>
                </a:solidFill>
                <a:latin typeface="Gill Sans Light"/>
                <a:cs typeface="Gill Sans Light"/>
              </a:rPr>
              <a:t>Open Problems</a:t>
            </a:r>
            <a:endParaRPr lang="en-US" sz="5400" dirty="0">
              <a:solidFill>
                <a:schemeClr val="tx1"/>
              </a:solidFill>
              <a:latin typeface="Gill Sans Light"/>
              <a:cs typeface="Gill Sans Light"/>
            </a:endParaRPr>
          </a:p>
        </p:txBody>
      </p:sp>
      <p:sp>
        <p:nvSpPr>
          <p:cNvPr id="14" name="Rectangle 13"/>
          <p:cNvSpPr/>
          <p:nvPr/>
        </p:nvSpPr>
        <p:spPr>
          <a:xfrm>
            <a:off x="-59764" y="964658"/>
            <a:ext cx="9050432" cy="6494085"/>
          </a:xfrm>
          <a:prstGeom prst="rect">
            <a:avLst/>
          </a:prstGeom>
        </p:spPr>
        <p:txBody>
          <a:bodyPr wrap="square">
            <a:spAutoFit/>
          </a:bodyPr>
          <a:lstStyle/>
          <a:p>
            <a:pPr marL="342900" indent="-342900">
              <a:buFont typeface="Arial"/>
              <a:buChar char="•"/>
            </a:pPr>
            <a:endParaRPr lang="en-US" sz="3200" b="1" dirty="0" smtClean="0">
              <a:latin typeface="Gill Sans Light"/>
              <a:cs typeface="Gill Sans Light"/>
            </a:endParaRPr>
          </a:p>
          <a:p>
            <a:pPr marL="342900" indent="-342900">
              <a:buFont typeface="Arial"/>
              <a:buChar char="•"/>
            </a:pPr>
            <a:r>
              <a:rPr lang="en-US" sz="3200" b="1" dirty="0" smtClean="0">
                <a:latin typeface="Gill Sans Light"/>
                <a:cs typeface="Gill Sans Light"/>
              </a:rPr>
              <a:t>Fundamental Trade-off?</a:t>
            </a:r>
          </a:p>
          <a:p>
            <a:pPr marL="1257300" lvl="2" indent="-342900">
              <a:buFont typeface="Arial"/>
              <a:buChar char="•"/>
            </a:pPr>
            <a:r>
              <a:rPr lang="en-US" sz="3200" b="1" dirty="0" smtClean="0">
                <a:latin typeface="Gill Sans Light"/>
                <a:cs typeface="Gill Sans Light"/>
              </a:rPr>
              <a:t>Robustness </a:t>
            </a:r>
            <a:r>
              <a:rPr lang="en-US" sz="3200" b="1" dirty="0" err="1" smtClean="0">
                <a:latin typeface="Gill Sans Light"/>
                <a:cs typeface="Gill Sans Light"/>
              </a:rPr>
              <a:t>vs</a:t>
            </a:r>
            <a:r>
              <a:rPr lang="en-US" sz="3200" b="1" dirty="0" smtClean="0">
                <a:latin typeface="Gill Sans Light"/>
                <a:cs typeface="Gill Sans Light"/>
              </a:rPr>
              <a:t> computation</a:t>
            </a:r>
          </a:p>
          <a:p>
            <a:pPr marL="342900" indent="-342900">
              <a:buFont typeface="Arial"/>
              <a:buChar char="•"/>
            </a:pPr>
            <a:endParaRPr lang="en-US" sz="3200" b="1" dirty="0" smtClean="0">
              <a:latin typeface="Gill Sans Light"/>
              <a:cs typeface="Gill Sans Light"/>
            </a:endParaRPr>
          </a:p>
          <a:p>
            <a:pPr marL="342900" indent="-342900">
              <a:buFont typeface="Arial"/>
              <a:buChar char="•"/>
            </a:pPr>
            <a:r>
              <a:rPr lang="en-US" sz="3200" b="1" dirty="0" smtClean="0">
                <a:latin typeface="Gill Sans Light"/>
                <a:cs typeface="Gill Sans Light"/>
              </a:rPr>
              <a:t>Robust mean </a:t>
            </a:r>
            <a:r>
              <a:rPr lang="en-US" sz="3200" b="1" dirty="0" err="1" smtClean="0">
                <a:latin typeface="Gill Sans Light"/>
                <a:cs typeface="Gill Sans Light"/>
              </a:rPr>
              <a:t>vs</a:t>
            </a:r>
            <a:r>
              <a:rPr lang="en-US" sz="3200" b="1" dirty="0" smtClean="0">
                <a:latin typeface="Gill Sans Light"/>
                <a:cs typeface="Gill Sans Light"/>
              </a:rPr>
              <a:t> Error Correcting Codes</a:t>
            </a:r>
          </a:p>
          <a:p>
            <a:pPr marL="342900" indent="-342900">
              <a:buFont typeface="Arial"/>
              <a:buChar char="•"/>
            </a:pPr>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Privacy + Computation Redundancy</a:t>
            </a:r>
          </a:p>
          <a:p>
            <a:pPr marL="342900" indent="-342900">
              <a:buFont typeface="Arial"/>
              <a:buChar char="•"/>
            </a:pPr>
            <a:endParaRPr lang="en-US" sz="3200" b="1" dirty="0">
              <a:latin typeface="Gill Sans Light"/>
              <a:cs typeface="Gill Sans Light"/>
            </a:endParaRPr>
          </a:p>
          <a:p>
            <a:pPr marL="342900" indent="-342900">
              <a:buFont typeface="Arial"/>
              <a:buChar char="•"/>
            </a:pPr>
            <a:endParaRPr lang="en-US" sz="3200" b="1" dirty="0" smtClean="0">
              <a:latin typeface="Gill Sans Light"/>
              <a:cs typeface="Gill Sans Light"/>
            </a:endParaRPr>
          </a:p>
          <a:p>
            <a:pPr marL="2171700" lvl="4" indent="-342900">
              <a:buFont typeface="Arial"/>
              <a:buChar char="•"/>
            </a:pPr>
            <a:endParaRPr lang="en-US" sz="3200" b="1" dirty="0">
              <a:latin typeface="Gill Sans Light"/>
              <a:cs typeface="Gill Sans Light"/>
            </a:endParaRPr>
          </a:p>
          <a:p>
            <a:pPr marL="2171700" lvl="4" indent="-342900">
              <a:buFont typeface="Arial"/>
              <a:buChar char="•"/>
            </a:pPr>
            <a:endParaRPr lang="en-US" sz="3200" b="1" dirty="0">
              <a:latin typeface="Gill Sans Light"/>
              <a:cs typeface="Gill Sans Light"/>
            </a:endParaRPr>
          </a:p>
          <a:p>
            <a:pPr marL="342900" indent="-342900">
              <a:buFont typeface="Arial"/>
              <a:buChar char="•"/>
            </a:pPr>
            <a:endParaRPr lang="en-US" sz="3200" b="1" dirty="0" smtClean="0">
              <a:latin typeface="Gill Sans Light"/>
              <a:cs typeface="Gill Sans Light"/>
            </a:endParaRPr>
          </a:p>
          <a:p>
            <a:pPr marL="342900" indent="-342900">
              <a:buFont typeface="Arial"/>
              <a:buChar char="•"/>
            </a:pPr>
            <a:endParaRPr lang="en-US" sz="3200" b="1" dirty="0">
              <a:latin typeface="Gill Sans Light"/>
              <a:cs typeface="Gill Sans Light"/>
            </a:endParaRPr>
          </a:p>
        </p:txBody>
      </p:sp>
    </p:spTree>
    <p:extLst>
      <p:ext uri="{BB962C8B-B14F-4D97-AF65-F5344CB8AC3E}">
        <p14:creationId xmlns:p14="http://schemas.microsoft.com/office/powerpoint/2010/main" val="1775878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Federated Learning</a:t>
            </a:r>
            <a:endParaRPr lang="en-US" sz="4800" dirty="0" smtClean="0">
              <a:latin typeface="Gill Sans Light"/>
              <a:cs typeface="Gill Sans Light"/>
            </a:endParaRPr>
          </a:p>
        </p:txBody>
      </p:sp>
    </p:spTree>
    <p:extLst>
      <p:ext uri="{BB962C8B-B14F-4D97-AF65-F5344CB8AC3E}">
        <p14:creationId xmlns:p14="http://schemas.microsoft.com/office/powerpoint/2010/main" val="2344946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Impact of Private Shuffling</a:t>
            </a:r>
            <a:endParaRPr lang="en-US" sz="4400" dirty="0">
              <a:solidFill>
                <a:schemeClr val="tx1"/>
              </a:solidFill>
              <a:latin typeface="Gill Sans Light"/>
              <a:cs typeface="Gill Sans Light"/>
            </a:endParaRPr>
          </a:p>
        </p:txBody>
      </p:sp>
      <p:pic>
        <p:nvPicPr>
          <p:cNvPr id="3" name="Picture 2" descr="Screenshot 2018-04-24 08.02.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06" y="1108682"/>
            <a:ext cx="8702025" cy="3588655"/>
          </a:xfrm>
          <a:prstGeom prst="rect">
            <a:avLst/>
          </a:prstGeom>
        </p:spPr>
      </p:pic>
      <p:sp>
        <p:nvSpPr>
          <p:cNvPr id="8" name="Rounded Rectangle 7"/>
          <p:cNvSpPr/>
          <p:nvPr/>
        </p:nvSpPr>
        <p:spPr>
          <a:xfrm>
            <a:off x="1606818" y="4835812"/>
            <a:ext cx="6225033" cy="148909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Gill Sans Light"/>
                <a:cs typeface="Gill Sans Light"/>
              </a:rPr>
              <a:t>Shuffling would allow faster convergence (10x)</a:t>
            </a:r>
          </a:p>
        </p:txBody>
      </p:sp>
      <p:sp>
        <p:nvSpPr>
          <p:cNvPr id="6" name="Rectangle 5"/>
          <p:cNvSpPr/>
          <p:nvPr/>
        </p:nvSpPr>
        <p:spPr>
          <a:xfrm>
            <a:off x="3058668" y="6423779"/>
            <a:ext cx="6085332" cy="485598"/>
          </a:xfrm>
          <a:prstGeom prst="rect">
            <a:avLst/>
          </a:prstGeom>
        </p:spPr>
        <p:txBody>
          <a:bodyPr>
            <a:spAutoFit/>
          </a:bodyPr>
          <a:lstStyle/>
          <a:p>
            <a:r>
              <a:rPr lang="en-US" dirty="0">
                <a:latin typeface="Gill Sans Light"/>
                <a:cs typeface="Gill Sans Light"/>
              </a:rPr>
              <a:t>[McMahan, Moore, </a:t>
            </a:r>
            <a:r>
              <a:rPr lang="en-US" dirty="0" err="1">
                <a:latin typeface="Gill Sans Light"/>
                <a:cs typeface="Gill Sans Light"/>
              </a:rPr>
              <a:t>Ramage</a:t>
            </a:r>
            <a:r>
              <a:rPr lang="en-US" dirty="0">
                <a:latin typeface="Gill Sans Light"/>
                <a:cs typeface="Gill Sans Light"/>
              </a:rPr>
              <a:t>, </a:t>
            </a:r>
            <a:r>
              <a:rPr lang="en-US" dirty="0" err="1">
                <a:latin typeface="Gill Sans Light"/>
                <a:cs typeface="Gill Sans Light"/>
              </a:rPr>
              <a:t>Hampson</a:t>
            </a:r>
            <a:r>
              <a:rPr lang="en-US" dirty="0">
                <a:latin typeface="Gill Sans Light"/>
                <a:cs typeface="Gill Sans Light"/>
              </a:rPr>
              <a:t>, </a:t>
            </a:r>
            <a:r>
              <a:rPr lang="en-US" dirty="0" err="1">
                <a:latin typeface="Gill Sans Light"/>
                <a:cs typeface="Gill Sans Light"/>
              </a:rPr>
              <a:t>Aguera</a:t>
            </a:r>
            <a:r>
              <a:rPr lang="en-US" dirty="0">
                <a:latin typeface="Gill Sans Light"/>
                <a:cs typeface="Gill Sans Light"/>
              </a:rPr>
              <a:t> y </a:t>
            </a:r>
            <a:r>
              <a:rPr lang="en-US" dirty="0" err="1">
                <a:latin typeface="Gill Sans Light"/>
                <a:cs typeface="Gill Sans Light"/>
              </a:rPr>
              <a:t>Arcas</a:t>
            </a:r>
            <a:r>
              <a:rPr lang="en-US" dirty="0">
                <a:latin typeface="Gill Sans Light"/>
                <a:cs typeface="Gill Sans Light"/>
              </a:rPr>
              <a:t>, 2016]</a:t>
            </a:r>
          </a:p>
        </p:txBody>
      </p:sp>
    </p:spTree>
    <p:extLst>
      <p:ext uri="{BB962C8B-B14F-4D97-AF65-F5344CB8AC3E}">
        <p14:creationId xmlns:p14="http://schemas.microsoft.com/office/powerpoint/2010/main" val="3810413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419447" y="1506455"/>
            <a:ext cx="4362822" cy="4273175"/>
          </a:xfrm>
          <a:prstGeom prst="rect">
            <a:avLst/>
          </a:prstGeom>
          <a:ln>
            <a:noFill/>
          </a:ln>
          <a:effectLst>
            <a:softEdge rad="112500"/>
          </a:effec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971" y="2509333"/>
            <a:ext cx="368300" cy="215900"/>
          </a:xfrm>
          <a:prstGeom prst="rect">
            <a:avLst/>
          </a:prstGeom>
        </p:spPr>
      </p:pic>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Open Challenge: Privacy</a:t>
            </a:r>
            <a:endParaRPr lang="en-US" sz="4400" dirty="0">
              <a:solidFill>
                <a:schemeClr val="tx1"/>
              </a:solidFill>
              <a:latin typeface="Gill Sans Light"/>
              <a:cs typeface="Gill Sans Light"/>
            </a:endParaRPr>
          </a:p>
        </p:txBody>
      </p:sp>
      <p:pic>
        <p:nvPicPr>
          <p:cNvPr id="8" name="Picture 7" descr="02-11.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1436" y="5892812"/>
            <a:ext cx="421351" cy="334367"/>
          </a:xfrm>
          <a:prstGeom prst="rect">
            <a:avLst/>
          </a:prstGeom>
        </p:spPr>
      </p:pic>
      <p:pic>
        <p:nvPicPr>
          <p:cNvPr id="9" name="Picture 8" descr="1412613364603_wps_17_SANTA_MONICA_CA_AUGUST_04.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7803" y="6315014"/>
            <a:ext cx="404984" cy="342344"/>
          </a:xfrm>
          <a:prstGeom prst="rect">
            <a:avLst/>
          </a:prstGeom>
        </p:spPr>
      </p:pic>
      <p:pic>
        <p:nvPicPr>
          <p:cNvPr id="21" name="Picture 20" descr="716974.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900515" y="6352126"/>
            <a:ext cx="364607" cy="299169"/>
          </a:xfrm>
          <a:prstGeom prst="rect">
            <a:avLst/>
          </a:prstGeom>
        </p:spPr>
      </p:pic>
      <p:pic>
        <p:nvPicPr>
          <p:cNvPr id="22" name="Picture 21" descr="yFEyUdBQw9.jpg"/>
          <p:cNvPicPr>
            <a:picLocks noChangeAspect="1"/>
          </p:cNvPicPr>
          <p:nvPr/>
        </p:nvPicPr>
        <p:blipFill rotWithShape="1">
          <a:blip r:embed="rId8" cstate="print">
            <a:extLst>
              <a:ext uri="{28A0092B-C50C-407E-A947-70E740481C1C}">
                <a14:useLocalDpi xmlns:a14="http://schemas.microsoft.com/office/drawing/2010/main"/>
              </a:ext>
            </a:extLst>
          </a:blip>
          <a:srcRect t="-13248"/>
          <a:stretch/>
        </p:blipFill>
        <p:spPr>
          <a:xfrm>
            <a:off x="1879657" y="5785903"/>
            <a:ext cx="427330" cy="505103"/>
          </a:xfrm>
          <a:prstGeom prst="rect">
            <a:avLst/>
          </a:prstGeom>
        </p:spPr>
      </p:pic>
      <p:pic>
        <p:nvPicPr>
          <p:cNvPr id="23" name="Picture 22"/>
          <p:cNvPicPr>
            <a:picLocks noChangeAspect="1"/>
          </p:cNvPicPr>
          <p:nvPr/>
        </p:nvPicPr>
        <p:blipFill rotWithShape="1">
          <a:blip r:embed="rId9" cstate="print">
            <a:extLst>
              <a:ext uri="{28A0092B-C50C-407E-A947-70E740481C1C}">
                <a14:useLocalDpi xmlns:a14="http://schemas.microsoft.com/office/drawing/2010/main"/>
              </a:ext>
            </a:extLst>
          </a:blip>
          <a:srcRect b="-1125"/>
          <a:stretch/>
        </p:blipFill>
        <p:spPr>
          <a:xfrm>
            <a:off x="4069001" y="6268339"/>
            <a:ext cx="406987" cy="356131"/>
          </a:xfrm>
          <a:prstGeom prst="rect">
            <a:avLst/>
          </a:prstGeom>
        </p:spPr>
      </p:pic>
      <p:pic>
        <p:nvPicPr>
          <p:cNvPr id="26" name="Picture 25" descr="sf-cat.jp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082956" y="5892812"/>
            <a:ext cx="377943" cy="248750"/>
          </a:xfrm>
          <a:prstGeom prst="rect">
            <a:avLst/>
          </a:prstGeom>
        </p:spPr>
      </p:pic>
      <p:pic>
        <p:nvPicPr>
          <p:cNvPr id="36" name="Picture 35" descr="02-11.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44703" y="5863301"/>
            <a:ext cx="421351" cy="334367"/>
          </a:xfrm>
          <a:prstGeom prst="rect">
            <a:avLst/>
          </a:prstGeom>
          <a:ln w="19050" cmpd="sng">
            <a:solidFill>
              <a:srgbClr val="FF0000"/>
            </a:solidFill>
          </a:ln>
        </p:spPr>
      </p:pic>
      <p:pic>
        <p:nvPicPr>
          <p:cNvPr id="37" name="Picture 36" descr="1412613364603_wps_17_SANTA_MONICA_CA_AUGUST_04.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61070" y="6285503"/>
            <a:ext cx="404984" cy="342344"/>
          </a:xfrm>
          <a:prstGeom prst="rect">
            <a:avLst/>
          </a:prstGeom>
          <a:ln w="19050" cmpd="sng">
            <a:solidFill>
              <a:srgbClr val="FF0000"/>
            </a:solidFill>
          </a:ln>
        </p:spPr>
      </p:pic>
      <p:pic>
        <p:nvPicPr>
          <p:cNvPr id="38" name="Picture 37"/>
          <p:cNvPicPr>
            <a:picLocks noChangeAspect="1"/>
          </p:cNvPicPr>
          <p:nvPr/>
        </p:nvPicPr>
        <p:blipFill rotWithShape="1">
          <a:blip r:embed="rId9" cstate="print">
            <a:extLst>
              <a:ext uri="{28A0092B-C50C-407E-A947-70E740481C1C}">
                <a14:useLocalDpi xmlns:a14="http://schemas.microsoft.com/office/drawing/2010/main"/>
              </a:ext>
            </a:extLst>
          </a:blip>
          <a:srcRect b="-1125"/>
          <a:stretch/>
        </p:blipFill>
        <p:spPr>
          <a:xfrm>
            <a:off x="1203367" y="6268339"/>
            <a:ext cx="406987" cy="356131"/>
          </a:xfrm>
          <a:prstGeom prst="rect">
            <a:avLst/>
          </a:prstGeom>
          <a:ln w="19050" cmpd="sng">
            <a:solidFill>
              <a:srgbClr val="FF0000"/>
            </a:solidFill>
          </a:ln>
        </p:spPr>
      </p:pic>
      <p:pic>
        <p:nvPicPr>
          <p:cNvPr id="39" name="Picture 38" descr="sf-cat.jp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7322" y="5892812"/>
            <a:ext cx="377943" cy="248750"/>
          </a:xfrm>
          <a:prstGeom prst="rect">
            <a:avLst/>
          </a:prstGeom>
          <a:ln w="19050" cmpd="sng">
            <a:solidFill>
              <a:srgbClr val="FF0000"/>
            </a:solidFill>
          </a:ln>
        </p:spPr>
      </p:pic>
      <p:pic>
        <p:nvPicPr>
          <p:cNvPr id="40" name="Picture 39" descr="716974.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599965" y="6358189"/>
            <a:ext cx="364607" cy="299169"/>
          </a:xfrm>
          <a:prstGeom prst="rect">
            <a:avLst/>
          </a:prstGeom>
          <a:ln w="19050" cmpd="sng">
            <a:solidFill>
              <a:srgbClr val="FF0000"/>
            </a:solidFill>
          </a:ln>
        </p:spPr>
      </p:pic>
      <p:pic>
        <p:nvPicPr>
          <p:cNvPr id="41" name="Picture 40" descr="yFEyUdBQw9.jpg"/>
          <p:cNvPicPr>
            <a:picLocks noChangeAspect="1"/>
          </p:cNvPicPr>
          <p:nvPr/>
        </p:nvPicPr>
        <p:blipFill rotWithShape="1">
          <a:blip r:embed="rId8" cstate="print">
            <a:extLst>
              <a:ext uri="{28A0092B-C50C-407E-A947-70E740481C1C}">
                <a14:useLocalDpi xmlns:a14="http://schemas.microsoft.com/office/drawing/2010/main"/>
              </a:ext>
            </a:extLst>
          </a:blip>
          <a:srcRect t="-13248"/>
          <a:stretch/>
        </p:blipFill>
        <p:spPr>
          <a:xfrm>
            <a:off x="4579107" y="5791966"/>
            <a:ext cx="427330" cy="505103"/>
          </a:xfrm>
          <a:prstGeom prst="rect">
            <a:avLst/>
          </a:prstGeom>
          <a:ln w="19050" cmpd="sng">
            <a:solidFill>
              <a:srgbClr val="FF0000"/>
            </a:solidFill>
          </a:ln>
        </p:spPr>
      </p:pic>
      <p:sp>
        <p:nvSpPr>
          <p:cNvPr id="42" name="Rounded Rectangle 41"/>
          <p:cNvSpPr/>
          <p:nvPr/>
        </p:nvSpPr>
        <p:spPr>
          <a:xfrm>
            <a:off x="4782269" y="2397100"/>
            <a:ext cx="3865255" cy="1118780"/>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Gill Sans Light"/>
                <a:cs typeface="Gill Sans Light"/>
              </a:rPr>
              <a:t>Can we enable private data shuffling??</a:t>
            </a:r>
          </a:p>
        </p:txBody>
      </p:sp>
    </p:spTree>
    <p:extLst>
      <p:ext uri="{BB962C8B-B14F-4D97-AF65-F5344CB8AC3E}">
        <p14:creationId xmlns:p14="http://schemas.microsoft.com/office/powerpoint/2010/main" val="3241535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Private Data Shuffling ?</a:t>
            </a:r>
            <a:endParaRPr lang="en-US" sz="4400" dirty="0">
              <a:solidFill>
                <a:schemeClr val="tx1"/>
              </a:solidFill>
              <a:latin typeface="Gill Sans Light"/>
              <a:cs typeface="Gill Sans Light"/>
            </a:endParaRPr>
          </a:p>
        </p:txBody>
      </p:sp>
      <p:pic>
        <p:nvPicPr>
          <p:cNvPr id="4" name="Picture 3" descr="Screenshot 2018-04-24 07.54.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1290"/>
            <a:ext cx="8788400" cy="4254500"/>
          </a:xfrm>
          <a:prstGeom prst="rect">
            <a:avLst/>
          </a:prstGeom>
        </p:spPr>
      </p:pic>
    </p:spTree>
    <p:extLst>
      <p:ext uri="{BB962C8B-B14F-4D97-AF65-F5344CB8AC3E}">
        <p14:creationId xmlns:p14="http://schemas.microsoft.com/office/powerpoint/2010/main" val="26869168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Single Machine Multicore</a:t>
            </a:r>
            <a:endParaRPr lang="en-US" sz="4800" dirty="0" smtClean="0">
              <a:latin typeface="Gill Sans Light"/>
              <a:cs typeface="Gill Sans Light"/>
            </a:endParaRPr>
          </a:p>
        </p:txBody>
      </p:sp>
    </p:spTree>
    <p:extLst>
      <p:ext uri="{BB962C8B-B14F-4D97-AF65-F5344CB8AC3E}">
        <p14:creationId xmlns:p14="http://schemas.microsoft.com/office/powerpoint/2010/main" val="2172724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99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solidFill>
                  <a:schemeClr val="tx1"/>
                </a:solidFill>
                <a:latin typeface="Gill Sans Light"/>
                <a:cs typeface="Gill Sans Light"/>
              </a:rPr>
              <a:t>Private Data Shuffling ?</a:t>
            </a:r>
            <a:endParaRPr lang="en-US" sz="4400" dirty="0">
              <a:solidFill>
                <a:schemeClr val="tx1"/>
              </a:solidFill>
              <a:latin typeface="Gill Sans Light"/>
              <a:cs typeface="Gill Sans Light"/>
            </a:endParaRPr>
          </a:p>
        </p:txBody>
      </p:sp>
      <p:pic>
        <p:nvPicPr>
          <p:cNvPr id="4" name="Picture 3" descr="Screenshot 2018-04-24 07.54.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719" y="5366824"/>
            <a:ext cx="3080281" cy="1491176"/>
          </a:xfrm>
          <a:prstGeom prst="rect">
            <a:avLst/>
          </a:prstGeom>
        </p:spPr>
      </p:pic>
      <p:pic>
        <p:nvPicPr>
          <p:cNvPr id="2" name="Picture 1" descr="Screenshot 2018-04-24 07.54.5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82" y="1074142"/>
            <a:ext cx="6661727" cy="4271818"/>
          </a:xfrm>
          <a:prstGeom prst="rect">
            <a:avLst/>
          </a:prstGeom>
        </p:spPr>
      </p:pic>
      <p:sp>
        <p:nvSpPr>
          <p:cNvPr id="5" name="Rounded Rectangle 4"/>
          <p:cNvSpPr/>
          <p:nvPr/>
        </p:nvSpPr>
        <p:spPr>
          <a:xfrm>
            <a:off x="4782269" y="2397100"/>
            <a:ext cx="3865255" cy="1118780"/>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Gill Sans Light"/>
                <a:cs typeface="Gill Sans Light"/>
              </a:rPr>
              <a:t>Provable Privacy?</a:t>
            </a:r>
          </a:p>
        </p:txBody>
      </p:sp>
      <p:sp>
        <p:nvSpPr>
          <p:cNvPr id="6" name="Rounded Rectangle 5"/>
          <p:cNvSpPr/>
          <p:nvPr/>
        </p:nvSpPr>
        <p:spPr>
          <a:xfrm>
            <a:off x="4369720" y="3693604"/>
            <a:ext cx="4676959" cy="148909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Gill Sans Light"/>
                <a:cs typeface="Gill Sans Light"/>
              </a:rPr>
              <a:t>Tradeoff between “learnability” and privacy</a:t>
            </a:r>
          </a:p>
        </p:txBody>
      </p:sp>
    </p:spTree>
    <p:extLst>
      <p:ext uri="{BB962C8B-B14F-4D97-AF65-F5344CB8AC3E}">
        <p14:creationId xmlns:p14="http://schemas.microsoft.com/office/powerpoint/2010/main" val="3240976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474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chemeClr val="tx1"/>
                </a:solidFill>
                <a:latin typeface="Gill Sans Light"/>
                <a:cs typeface="Gill Sans Light"/>
              </a:rPr>
              <a:t>Open Problems</a:t>
            </a:r>
            <a:endParaRPr lang="en-US" sz="5400" dirty="0">
              <a:solidFill>
                <a:schemeClr val="tx1"/>
              </a:solidFill>
              <a:latin typeface="Gill Sans Light"/>
              <a:cs typeface="Gill Sans Light"/>
            </a:endParaRPr>
          </a:p>
        </p:txBody>
      </p:sp>
      <p:sp>
        <p:nvSpPr>
          <p:cNvPr id="14" name="Rectangle 13"/>
          <p:cNvSpPr/>
          <p:nvPr/>
        </p:nvSpPr>
        <p:spPr>
          <a:xfrm>
            <a:off x="-59764" y="964658"/>
            <a:ext cx="9050432" cy="6494085"/>
          </a:xfrm>
          <a:prstGeom prst="rect">
            <a:avLst/>
          </a:prstGeom>
        </p:spPr>
        <p:txBody>
          <a:bodyPr wrap="square">
            <a:spAutoFit/>
          </a:bodyPr>
          <a:lstStyle/>
          <a:p>
            <a:pPr marL="342900" indent="-342900">
              <a:buFont typeface="Arial"/>
              <a:buChar char="•"/>
            </a:pPr>
            <a:r>
              <a:rPr lang="en-US" sz="3200" dirty="0" smtClean="0">
                <a:latin typeface="Gill Sans Light"/>
                <a:cs typeface="Gill Sans Light"/>
              </a:rPr>
              <a:t>Fed. learning + non-</a:t>
            </a:r>
            <a:r>
              <a:rPr lang="en-US" sz="3200" dirty="0" err="1" smtClean="0">
                <a:latin typeface="Gill Sans Light"/>
                <a:cs typeface="Gill Sans Light"/>
              </a:rPr>
              <a:t>iid</a:t>
            </a:r>
            <a:r>
              <a:rPr lang="en-US" sz="3200" dirty="0" smtClean="0">
                <a:latin typeface="Gill Sans Light"/>
                <a:cs typeface="Gill Sans Light"/>
              </a:rPr>
              <a:t> samples = bad convergence</a:t>
            </a:r>
          </a:p>
          <a:p>
            <a:pPr marL="342900" indent="-342900">
              <a:buFont typeface="Arial"/>
              <a:buChar char="•"/>
            </a:pPr>
            <a:endParaRPr lang="en-US" sz="3200" dirty="0">
              <a:latin typeface="Gill Sans Light"/>
              <a:cs typeface="Gill Sans Light"/>
            </a:endParaRPr>
          </a:p>
          <a:p>
            <a:pPr marL="342900" indent="-342900">
              <a:buFont typeface="Arial"/>
              <a:buChar char="•"/>
            </a:pPr>
            <a:r>
              <a:rPr lang="en-US" sz="3200" dirty="0" smtClean="0">
                <a:latin typeface="Gill Sans Light"/>
                <a:cs typeface="Gill Sans Light"/>
              </a:rPr>
              <a:t>Shuffling can help, but 1) it costs 2) it’s not private</a:t>
            </a:r>
          </a:p>
          <a:p>
            <a:pPr marL="342900" indent="-342900">
              <a:buFont typeface="Arial"/>
              <a:buChar char="•"/>
            </a:pPr>
            <a:endParaRPr lang="en-US" sz="3200" dirty="0">
              <a:latin typeface="Gill Sans Light"/>
              <a:cs typeface="Gill Sans Light"/>
            </a:endParaRPr>
          </a:p>
          <a:p>
            <a:pPr marL="342900" indent="-342900">
              <a:buFont typeface="Arial"/>
              <a:buChar char="•"/>
            </a:pPr>
            <a:r>
              <a:rPr lang="en-US" sz="3200" dirty="0" smtClean="0">
                <a:latin typeface="Gill Sans Light"/>
                <a:cs typeface="Gill Sans Light"/>
              </a:rPr>
              <a:t>Can we enable private shuffling?</a:t>
            </a:r>
          </a:p>
          <a:p>
            <a:pPr marL="342900" indent="-342900">
              <a:buFont typeface="Arial"/>
              <a:buChar char="•"/>
            </a:pPr>
            <a:endParaRPr lang="en-US" sz="3200" dirty="0">
              <a:latin typeface="Gill Sans Light"/>
              <a:cs typeface="Gill Sans Light"/>
            </a:endParaRPr>
          </a:p>
          <a:p>
            <a:pPr marL="342900" indent="-342900">
              <a:buFont typeface="Arial"/>
              <a:buChar char="•"/>
            </a:pPr>
            <a:r>
              <a:rPr lang="en-US" sz="3200" dirty="0" smtClean="0">
                <a:latin typeface="Gill Sans Light"/>
                <a:cs typeface="Gill Sans Light"/>
              </a:rPr>
              <a:t>Can we build algorithms that don’t need shuffling?</a:t>
            </a:r>
          </a:p>
          <a:p>
            <a:pPr marL="342900" indent="-342900">
              <a:buFont typeface="Arial"/>
              <a:buChar char="•"/>
            </a:pPr>
            <a:endParaRPr lang="en-US" sz="3200" dirty="0">
              <a:latin typeface="Gill Sans Light"/>
              <a:cs typeface="Gill Sans Light"/>
            </a:endParaRPr>
          </a:p>
          <a:p>
            <a:pPr marL="342900" indent="-342900">
              <a:buFont typeface="Arial"/>
              <a:buChar char="•"/>
            </a:pPr>
            <a:r>
              <a:rPr lang="en-US" sz="3200" dirty="0" smtClean="0">
                <a:latin typeface="Gill Sans Light"/>
                <a:cs typeface="Gill Sans Light"/>
              </a:rPr>
              <a:t>Comm. costs and power issues during Fed. Learning</a:t>
            </a:r>
          </a:p>
          <a:p>
            <a:pPr marL="342900" indent="-342900">
              <a:buFont typeface="Arial"/>
              <a:buChar char="•"/>
            </a:pPr>
            <a:endParaRPr lang="en-US" sz="3200" dirty="0">
              <a:latin typeface="Gill Sans Light"/>
              <a:cs typeface="Gill Sans Light"/>
            </a:endParaRPr>
          </a:p>
          <a:p>
            <a:pPr marL="342900" indent="-342900">
              <a:buFont typeface="Arial"/>
              <a:buChar char="•"/>
            </a:pPr>
            <a:r>
              <a:rPr lang="en-US" sz="3200" dirty="0" smtClean="0">
                <a:latin typeface="Gill Sans Light"/>
                <a:cs typeface="Gill Sans Light"/>
              </a:rPr>
              <a:t>Privacy issue: Model Leaking Information about data?</a:t>
            </a:r>
            <a:endParaRPr lang="en-US" sz="3200" dirty="0">
              <a:latin typeface="Gill Sans Light"/>
              <a:cs typeface="Gill Sans Light"/>
            </a:endParaRPr>
          </a:p>
          <a:p>
            <a:pPr marL="342900" indent="-342900">
              <a:buFont typeface="Arial"/>
              <a:buChar char="•"/>
            </a:pPr>
            <a:endParaRPr lang="en-US" sz="3200" dirty="0" smtClean="0">
              <a:latin typeface="Gill Sans Light"/>
              <a:cs typeface="Gill Sans Light"/>
            </a:endParaRPr>
          </a:p>
          <a:p>
            <a:pPr marL="342900" indent="-342900">
              <a:buFont typeface="Arial"/>
              <a:buChar char="•"/>
            </a:pPr>
            <a:endParaRPr lang="en-US" sz="3200" dirty="0">
              <a:latin typeface="Gill Sans Light"/>
              <a:cs typeface="Gill Sans Light"/>
            </a:endParaRPr>
          </a:p>
        </p:txBody>
      </p:sp>
    </p:spTree>
    <p:extLst>
      <p:ext uri="{BB962C8B-B14F-4D97-AF65-F5344CB8AC3E}">
        <p14:creationId xmlns:p14="http://schemas.microsoft.com/office/powerpoint/2010/main" val="1775878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Model Generalization</a:t>
            </a:r>
            <a:endParaRPr lang="en-US" sz="4800" dirty="0" smtClean="0">
              <a:latin typeface="Gill Sans Light"/>
              <a:cs typeface="Gill Sans Light"/>
            </a:endParaRPr>
          </a:p>
        </p:txBody>
      </p:sp>
    </p:spTree>
    <p:extLst>
      <p:ext uri="{BB962C8B-B14F-4D97-AF65-F5344CB8AC3E}">
        <p14:creationId xmlns:p14="http://schemas.microsoft.com/office/powerpoint/2010/main" val="2108717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980728"/>
            <a:ext cx="9108504" cy="5047536"/>
          </a:xfrm>
          <a:prstGeom prst="rect">
            <a:avLst/>
          </a:prstGeom>
          <a:noFill/>
        </p:spPr>
        <p:txBody>
          <a:bodyPr wrap="square" rtlCol="0">
            <a:spAutoFit/>
          </a:bodyPr>
          <a:lstStyle/>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endParaRPr lang="en-US" sz="2300" dirty="0">
              <a:solidFill>
                <a:srgbClr val="000000"/>
              </a:solidFill>
              <a:latin typeface="Gill Sans Light"/>
              <a:cs typeface="Gill Sans Light"/>
            </a:endParaRPr>
          </a:p>
          <a:p>
            <a:pPr marL="457200" indent="-457200">
              <a:buFont typeface="Arial"/>
              <a:buChar char="•"/>
            </a:pPr>
            <a:r>
              <a:rPr lang="en-US" sz="2300" b="1" u="sng" dirty="0" smtClean="0">
                <a:solidFill>
                  <a:srgbClr val="000000"/>
                </a:solidFill>
                <a:latin typeface="Gill Sans Light"/>
                <a:cs typeface="Gill Sans Light"/>
              </a:rPr>
              <a:t>Given:</a:t>
            </a:r>
            <a:r>
              <a:rPr lang="en-US" sz="2300" dirty="0" smtClean="0">
                <a:solidFill>
                  <a:srgbClr val="000000"/>
                </a:solidFill>
                <a:latin typeface="Gill Sans Light"/>
                <a:cs typeface="Gill Sans Light"/>
              </a:rPr>
              <a:t>  </a:t>
            </a:r>
            <a:r>
              <a:rPr lang="en-US" sz="2300" i="1" dirty="0" smtClean="0">
                <a:solidFill>
                  <a:srgbClr val="000000"/>
                </a:solidFill>
                <a:latin typeface="Gill Sans Light"/>
                <a:cs typeface="Gill Sans Light"/>
              </a:rPr>
              <a:t>n</a:t>
            </a:r>
            <a:r>
              <a:rPr lang="en-US" sz="2300" dirty="0" smtClean="0">
                <a:solidFill>
                  <a:srgbClr val="000000"/>
                </a:solidFill>
                <a:latin typeface="Gill Sans Light"/>
                <a:cs typeface="Gill Sans Light"/>
              </a:rPr>
              <a:t> examples </a:t>
            </a:r>
            <a:r>
              <a:rPr lang="en-US" sz="2300" dirty="0" err="1" smtClean="0">
                <a:solidFill>
                  <a:srgbClr val="000000"/>
                </a:solidFill>
                <a:latin typeface="Gill Sans Light"/>
                <a:cs typeface="Gill Sans Light"/>
              </a:rPr>
              <a:t>i.i.d</a:t>
            </a:r>
            <a:r>
              <a:rPr lang="en-US" sz="2300" dirty="0" smtClean="0">
                <a:solidFill>
                  <a:srgbClr val="000000"/>
                </a:solidFill>
                <a:latin typeface="Gill Sans Light"/>
                <a:cs typeface="Gill Sans Light"/>
              </a:rPr>
              <a:t>. from </a:t>
            </a:r>
            <a:endParaRPr lang="en-US" sz="2300" dirty="0">
              <a:solidFill>
                <a:srgbClr val="000000"/>
              </a:solidFill>
              <a:latin typeface="Gill Sans Light"/>
              <a:cs typeface="Gill Sans Light"/>
            </a:endParaRPr>
          </a:p>
          <a:p>
            <a:pPr marL="457200" indent="-457200">
              <a:buFont typeface="Arial"/>
              <a:buChar char="•"/>
            </a:pPr>
            <a:endParaRPr lang="en-US" sz="2300" dirty="0">
              <a:solidFill>
                <a:srgbClr val="000000"/>
              </a:solidFill>
              <a:latin typeface="Gill Sans Light"/>
              <a:cs typeface="Gill Sans Light"/>
            </a:endParaRPr>
          </a:p>
          <a:p>
            <a:endParaRPr lang="en-US" sz="2300" dirty="0" smtClean="0">
              <a:solidFill>
                <a:srgbClr val="000000"/>
              </a:solidFill>
              <a:latin typeface="Gill Sans Light"/>
              <a:cs typeface="Gill Sans Light"/>
            </a:endParaRPr>
          </a:p>
          <a:p>
            <a:pPr marL="457200" indent="-457200">
              <a:buFont typeface="Arial"/>
              <a:buChar char="•"/>
            </a:pPr>
            <a:r>
              <a:rPr lang="en-US" sz="2300" b="1" u="sng" dirty="0" smtClean="0">
                <a:solidFill>
                  <a:srgbClr val="000000"/>
                </a:solidFill>
                <a:latin typeface="Gill Sans Light"/>
                <a:cs typeface="Gill Sans Light"/>
              </a:rPr>
              <a:t>Goal:</a:t>
            </a:r>
            <a:r>
              <a:rPr lang="en-US" sz="2300" b="1" dirty="0" smtClean="0">
                <a:solidFill>
                  <a:srgbClr val="000000"/>
                </a:solidFill>
                <a:latin typeface="Gill Sans Light"/>
                <a:cs typeface="Gill Sans Light"/>
              </a:rPr>
              <a:t>   </a:t>
            </a:r>
            <a:r>
              <a:rPr lang="en-US" sz="2300" dirty="0" smtClean="0">
                <a:solidFill>
                  <a:srgbClr val="000000"/>
                </a:solidFill>
                <a:latin typeface="Gill Sans Light"/>
                <a:cs typeface="Gill Sans Light"/>
              </a:rPr>
              <a:t>Train a </a:t>
            </a:r>
            <a:r>
              <a:rPr lang="en-US" sz="2300" b="1" dirty="0" smtClean="0">
                <a:solidFill>
                  <a:srgbClr val="000000"/>
                </a:solidFill>
                <a:latin typeface="Gill Sans Light"/>
                <a:cs typeface="Gill Sans Light"/>
              </a:rPr>
              <a:t>model       </a:t>
            </a:r>
            <a:r>
              <a:rPr lang="en-US" sz="2300" dirty="0">
                <a:solidFill>
                  <a:srgbClr val="000000"/>
                </a:solidFill>
                <a:latin typeface="Gill Sans Light"/>
                <a:cs typeface="Gill Sans Light"/>
              </a:rPr>
              <a:t> </a:t>
            </a:r>
            <a:r>
              <a:rPr lang="en-US" sz="2300" dirty="0" smtClean="0">
                <a:solidFill>
                  <a:srgbClr val="000000"/>
                </a:solidFill>
                <a:latin typeface="Gill Sans Light"/>
                <a:cs typeface="Gill Sans Light"/>
              </a:rPr>
              <a:t>that predicts well </a:t>
            </a:r>
            <a:r>
              <a:rPr lang="en-US" sz="2300" dirty="0">
                <a:solidFill>
                  <a:srgbClr val="000000"/>
                </a:solidFill>
                <a:latin typeface="Gill Sans Light"/>
                <a:cs typeface="Gill Sans Light"/>
              </a:rPr>
              <a:t>on </a:t>
            </a:r>
            <a:r>
              <a:rPr lang="en-US" sz="2300" b="1" dirty="0" smtClean="0">
                <a:solidFill>
                  <a:srgbClr val="000000"/>
                </a:solidFill>
                <a:latin typeface="Gill Sans Light"/>
                <a:cs typeface="Gill Sans Light"/>
              </a:rPr>
              <a:t>unseen (</a:t>
            </a:r>
            <a:r>
              <a:rPr lang="en-US" sz="2300" b="1" dirty="0" err="1" smtClean="0">
                <a:solidFill>
                  <a:srgbClr val="000000"/>
                </a:solidFill>
                <a:latin typeface="Gill Sans Light"/>
                <a:cs typeface="Gill Sans Light"/>
              </a:rPr>
              <a:t>ie</a:t>
            </a:r>
            <a:r>
              <a:rPr lang="en-US" sz="2300" b="1" dirty="0" smtClean="0">
                <a:solidFill>
                  <a:srgbClr val="000000"/>
                </a:solidFill>
                <a:latin typeface="Gill Sans Light"/>
                <a:cs typeface="Gill Sans Light"/>
              </a:rPr>
              <a:t>., test)</a:t>
            </a:r>
            <a:r>
              <a:rPr lang="en-US" sz="2300" dirty="0" smtClean="0">
                <a:solidFill>
                  <a:srgbClr val="000000"/>
                </a:solidFill>
                <a:latin typeface="Gill Sans Light"/>
                <a:cs typeface="Gill Sans Light"/>
              </a:rPr>
              <a:t> </a:t>
            </a:r>
            <a:r>
              <a:rPr lang="en-US" sz="2300" dirty="0">
                <a:solidFill>
                  <a:srgbClr val="000000"/>
                </a:solidFill>
                <a:latin typeface="Gill Sans Light"/>
                <a:cs typeface="Gill Sans Light"/>
              </a:rPr>
              <a:t>data.</a:t>
            </a:r>
          </a:p>
          <a:p>
            <a:endParaRPr lang="en-US" sz="2300" dirty="0" smtClean="0">
              <a:solidFill>
                <a:srgbClr val="000000"/>
              </a:solidFill>
              <a:latin typeface="Gill Sans Light"/>
              <a:cs typeface="Gill Sans Light"/>
            </a:endParaRPr>
          </a:p>
          <a:p>
            <a:endParaRPr lang="en-US" sz="2300" dirty="0" smtClean="0">
              <a:solidFill>
                <a:srgbClr val="000000"/>
              </a:solidFill>
              <a:latin typeface="Gill Sans Light"/>
              <a:cs typeface="Gill Sans Light"/>
            </a:endParaRPr>
          </a:p>
          <a:p>
            <a:endParaRPr lang="en-US" sz="2300" dirty="0" smtClean="0">
              <a:solidFill>
                <a:srgbClr val="000000"/>
              </a:solidFill>
              <a:latin typeface="Gill Sans Light"/>
              <a:cs typeface="Gill Sans Light"/>
            </a:endParaRPr>
          </a:p>
          <a:p>
            <a:pPr algn="ctr"/>
            <a:endParaRPr lang="en-US" sz="2300" dirty="0" smtClean="0">
              <a:solidFill>
                <a:srgbClr val="000000"/>
              </a:solidFill>
              <a:latin typeface="Gill Sans Light"/>
              <a:cs typeface="Gill Sans Light"/>
            </a:endParaRPr>
          </a:p>
          <a:p>
            <a:pPr marL="457200" indent="-457200">
              <a:buFont typeface="Arial"/>
              <a:buChar char="•"/>
            </a:pPr>
            <a:endParaRPr lang="en-US" sz="2300" dirty="0">
              <a:solidFill>
                <a:srgbClr val="000000"/>
              </a:solidFill>
              <a:latin typeface="Gill Sans Light"/>
              <a:cs typeface="Gill Sans Light"/>
            </a:endParaRPr>
          </a:p>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endParaRPr lang="en-US" sz="2300" dirty="0">
              <a:solidFill>
                <a:srgbClr val="000000"/>
              </a:solidFill>
              <a:latin typeface="Gill Sans Light"/>
              <a:cs typeface="Gill Sans Light"/>
            </a:endParaRPr>
          </a:p>
          <a:p>
            <a:endParaRPr lang="en-US" sz="2300" dirty="0" smtClean="0">
              <a:solidFill>
                <a:srgbClr val="000000"/>
              </a:solidFill>
              <a:latin typeface="Gill Sans Light"/>
              <a:cs typeface="Gill Sans Light"/>
            </a:endParaRPr>
          </a:p>
        </p:txBody>
      </p:sp>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Generalization: The goal of ML</a:t>
            </a:r>
            <a:endParaRPr lang="en-US" sz="5500" dirty="0">
              <a:solidFill>
                <a:srgbClr val="000000"/>
              </a:solidFill>
              <a:latin typeface="Gill Sans Light"/>
              <a:cs typeface="Gill Sans Light"/>
            </a:endParaRPr>
          </a:p>
        </p:txBody>
      </p:sp>
      <p:pic>
        <p:nvPicPr>
          <p:cNvPr id="21" name="Picture 2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153" y="1783320"/>
            <a:ext cx="342900" cy="317500"/>
          </a:xfrm>
          <a:prstGeom prst="rect">
            <a:avLst/>
          </a:prstGeom>
        </p:spPr>
      </p:pic>
      <p:sp>
        <p:nvSpPr>
          <p:cNvPr id="31" name="Rectangle 30"/>
          <p:cNvSpPr/>
          <p:nvPr/>
        </p:nvSpPr>
        <p:spPr>
          <a:xfrm>
            <a:off x="688521" y="4472735"/>
            <a:ext cx="2676846" cy="440726"/>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latin typeface="Gill Sans Light"/>
                <a:cs typeface="Gill Sans Light"/>
              </a:rPr>
              <a:t>True Risk (test error)</a:t>
            </a:r>
            <a:endParaRPr lang="en-US" sz="2100" dirty="0">
              <a:latin typeface="Gill Sans Light"/>
              <a:cs typeface="Gill Sans Light"/>
            </a:endParaRPr>
          </a:p>
        </p:txBody>
      </p:sp>
      <p:sp>
        <p:nvSpPr>
          <p:cNvPr id="34" name="Rectangle 33"/>
          <p:cNvSpPr/>
          <p:nvPr/>
        </p:nvSpPr>
        <p:spPr>
          <a:xfrm>
            <a:off x="421909" y="5609298"/>
            <a:ext cx="8280458" cy="1252113"/>
          </a:xfrm>
          <a:prstGeom prst="rect">
            <a:avLst/>
          </a:prstGeom>
          <a:solidFill>
            <a:srgbClr val="0E173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Gill Sans Light"/>
                <a:cs typeface="Gill Sans Light"/>
              </a:rPr>
              <a:t>Generalization gap: </a:t>
            </a:r>
          </a:p>
          <a:p>
            <a:pPr algn="ctr"/>
            <a:endParaRPr lang="en-US" sz="2800" dirty="0" smtClean="0">
              <a:latin typeface="Gill Sans Light"/>
              <a:cs typeface="Gill Sans Light"/>
            </a:endParaRPr>
          </a:p>
          <a:p>
            <a:pPr algn="ctr"/>
            <a:endParaRPr lang="en-US" sz="2800" dirty="0">
              <a:latin typeface="Gill Sans Light"/>
              <a:cs typeface="Gill Sans Light"/>
            </a:endParaRPr>
          </a:p>
        </p:txBody>
      </p:sp>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8397" y="2207068"/>
            <a:ext cx="3213100" cy="4699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8397" y="2883333"/>
            <a:ext cx="317500" cy="215900"/>
          </a:xfrm>
          <a:prstGeom prst="rect">
            <a:avLst/>
          </a:prstGeom>
        </p:spPr>
      </p:pic>
      <p:sp>
        <p:nvSpPr>
          <p:cNvPr id="35" name="Rectangle 34"/>
          <p:cNvSpPr/>
          <p:nvPr/>
        </p:nvSpPr>
        <p:spPr>
          <a:xfrm>
            <a:off x="5144897" y="4472735"/>
            <a:ext cx="3143296" cy="440726"/>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smtClean="0">
                <a:latin typeface="Gill Sans Light"/>
                <a:cs typeface="Gill Sans Light"/>
              </a:rPr>
              <a:t>Empirical Risk (train error)</a:t>
            </a:r>
            <a:endParaRPr lang="en-US" sz="2100" dirty="0">
              <a:latin typeface="Gill Sans Light"/>
              <a:cs typeface="Gill Sans Light"/>
            </a:endParaRPr>
          </a:p>
        </p:txBody>
      </p:sp>
      <p:pic>
        <p:nvPicPr>
          <p:cNvPr id="13" name="Picture 12"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6354" y="6148097"/>
            <a:ext cx="4978400" cy="546100"/>
          </a:xfrm>
          <a:prstGeom prst="rect">
            <a:avLst/>
          </a:prstGeom>
        </p:spPr>
      </p:pic>
      <p:pic>
        <p:nvPicPr>
          <p:cNvPr id="2" name="Picture 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731" y="3704733"/>
            <a:ext cx="3964321" cy="447257"/>
          </a:xfrm>
          <a:prstGeom prst="rect">
            <a:avLst/>
          </a:prstGeom>
        </p:spPr>
      </p:pic>
      <p:pic>
        <p:nvPicPr>
          <p:cNvPr id="5" name="Picture 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94681" y="3457545"/>
            <a:ext cx="3780954" cy="967221"/>
          </a:xfrm>
          <a:prstGeom prst="rect">
            <a:avLst/>
          </a:prstGeom>
        </p:spPr>
      </p:pic>
      <p:sp>
        <p:nvSpPr>
          <p:cNvPr id="6" name="TextBox 5"/>
          <p:cNvSpPr txBox="1"/>
          <p:nvPr/>
        </p:nvSpPr>
        <p:spPr>
          <a:xfrm>
            <a:off x="4499285" y="4890652"/>
            <a:ext cx="5077958" cy="400110"/>
          </a:xfrm>
          <a:prstGeom prst="rect">
            <a:avLst/>
          </a:prstGeom>
          <a:noFill/>
        </p:spPr>
        <p:txBody>
          <a:bodyPr wrap="none" rtlCol="0">
            <a:spAutoFit/>
          </a:bodyPr>
          <a:lstStyle/>
          <a:p>
            <a:r>
              <a:rPr lang="en-US" sz="2000" dirty="0" smtClean="0">
                <a:latin typeface="Gill Sans Light"/>
                <a:cs typeface="Gill Sans Light"/>
              </a:rPr>
              <a:t>(Model </a:t>
            </a:r>
            <a:r>
              <a:rPr lang="en-US" sz="2000" i="1" dirty="0" smtClean="0">
                <a:latin typeface="Gill Sans Light"/>
                <a:cs typeface="Gill Sans Light"/>
              </a:rPr>
              <a:t>w</a:t>
            </a:r>
            <a:r>
              <a:rPr lang="en-US" sz="2000" dirty="0" smtClean="0">
                <a:latin typeface="Gill Sans Light"/>
                <a:cs typeface="Gill Sans Light"/>
              </a:rPr>
              <a:t> trained by iterative learning algorithm)</a:t>
            </a:r>
            <a:endParaRPr lang="en-US" sz="2000" dirty="0">
              <a:latin typeface="Gill Sans Light"/>
              <a:cs typeface="Gill Sans Light"/>
            </a:endParaRPr>
          </a:p>
        </p:txBody>
      </p:sp>
    </p:spTree>
    <p:extLst>
      <p:ext uri="{BB962C8B-B14F-4D97-AF65-F5344CB8AC3E}">
        <p14:creationId xmlns:p14="http://schemas.microsoft.com/office/powerpoint/2010/main" val="237462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5" grpId="0" animBg="1"/>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980728"/>
            <a:ext cx="9108504" cy="2923878"/>
          </a:xfrm>
          <a:prstGeom prst="rect">
            <a:avLst/>
          </a:prstGeom>
          <a:noFill/>
        </p:spPr>
        <p:txBody>
          <a:bodyPr wrap="square" rtlCol="0">
            <a:spAutoFit/>
          </a:bodyPr>
          <a:lstStyle/>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endParaRPr lang="en-US" sz="2300" dirty="0">
              <a:solidFill>
                <a:srgbClr val="000000"/>
              </a:solidFill>
              <a:latin typeface="Gill Sans Light"/>
              <a:cs typeface="Gill Sans Light"/>
            </a:endParaRPr>
          </a:p>
          <a:p>
            <a:r>
              <a:rPr lang="en-US" sz="2300" dirty="0" smtClean="0">
                <a:solidFill>
                  <a:srgbClr val="000000"/>
                </a:solidFill>
                <a:latin typeface="Gill Sans Light"/>
                <a:cs typeface="Gill Sans Light"/>
              </a:rPr>
              <a:t>            </a:t>
            </a:r>
          </a:p>
          <a:p>
            <a:endParaRPr lang="en-US" sz="2300" dirty="0">
              <a:solidFill>
                <a:srgbClr val="000000"/>
              </a:solidFill>
              <a:latin typeface="Gill Sans Light"/>
              <a:cs typeface="Gill Sans Light"/>
            </a:endParaRPr>
          </a:p>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endParaRPr lang="en-US" sz="2300" dirty="0" smtClean="0">
              <a:solidFill>
                <a:srgbClr val="000000"/>
              </a:solidFill>
              <a:latin typeface="Gill Sans Light"/>
              <a:cs typeface="Gill Sans Light"/>
            </a:endParaRPr>
          </a:p>
          <a:p>
            <a:endParaRPr lang="en-US" sz="2300" dirty="0" smtClean="0">
              <a:solidFill>
                <a:srgbClr val="000000"/>
              </a:solidFill>
              <a:latin typeface="Gill Sans Light"/>
              <a:cs typeface="Gill Sans Light"/>
            </a:endParaRPr>
          </a:p>
        </p:txBody>
      </p:sp>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Traditional Learning Theory</a:t>
            </a:r>
            <a:endParaRPr lang="en-US" sz="5500" dirty="0">
              <a:solidFill>
                <a:srgbClr val="000000"/>
              </a:solidFill>
              <a:latin typeface="Gill Sans Light"/>
              <a:cs typeface="Gill Sans Light"/>
            </a:endParaRPr>
          </a:p>
        </p:txBody>
      </p:sp>
      <p:sp>
        <p:nvSpPr>
          <p:cNvPr id="11" name="Rectangle 10"/>
          <p:cNvSpPr/>
          <p:nvPr/>
        </p:nvSpPr>
        <p:spPr>
          <a:xfrm>
            <a:off x="804334" y="1859076"/>
            <a:ext cx="7535333" cy="2685364"/>
          </a:xfrm>
          <a:prstGeom prst="rect">
            <a:avLst/>
          </a:prstGeom>
          <a:solidFill>
            <a:srgbClr val="0E1730">
              <a:alpha val="76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latin typeface="Gill Sans Light"/>
                <a:cs typeface="Gill Sans Light"/>
              </a:rPr>
              <a:t>VC-dimension like bounds, TL;DR:</a:t>
            </a:r>
          </a:p>
          <a:p>
            <a:pPr algn="ctr"/>
            <a:endParaRPr lang="en-US" sz="2800" dirty="0" smtClean="0">
              <a:latin typeface="Gill Sans Light"/>
              <a:cs typeface="Gill Sans Light"/>
            </a:endParaRPr>
          </a:p>
          <a:p>
            <a:pPr algn="ctr"/>
            <a:r>
              <a:rPr lang="en-US" sz="2800" dirty="0" smtClean="0">
                <a:latin typeface="Gill Sans Light"/>
                <a:cs typeface="Gill Sans Light"/>
              </a:rPr>
              <a:t>If your model has “complexity” </a:t>
            </a:r>
            <a:r>
              <a:rPr lang="en-US" sz="2800" b="1" i="1" dirty="0" smtClean="0">
                <a:latin typeface="Gill Sans Light"/>
                <a:cs typeface="Gill Sans Light"/>
              </a:rPr>
              <a:t>d</a:t>
            </a:r>
            <a:r>
              <a:rPr lang="en-US" sz="2800" dirty="0" smtClean="0">
                <a:latin typeface="Gill Sans Light"/>
                <a:cs typeface="Gill Sans Light"/>
              </a:rPr>
              <a:t>, then you need</a:t>
            </a:r>
          </a:p>
          <a:p>
            <a:pPr algn="ctr"/>
            <a:r>
              <a:rPr lang="en-US" sz="2800" dirty="0" smtClean="0">
                <a:latin typeface="Gill Sans Light"/>
                <a:cs typeface="Gill Sans Light"/>
              </a:rPr>
              <a:t> O( </a:t>
            </a:r>
            <a:r>
              <a:rPr lang="en-US" sz="2800" b="1" i="1" dirty="0" smtClean="0">
                <a:latin typeface="Gill Sans Light"/>
                <a:cs typeface="Gill Sans Light"/>
              </a:rPr>
              <a:t>d </a:t>
            </a:r>
            <a:r>
              <a:rPr lang="en-US" sz="2800" dirty="0" smtClean="0">
                <a:latin typeface="Gill Sans Light"/>
                <a:cs typeface="Gill Sans Light"/>
              </a:rPr>
              <a:t>/</a:t>
            </a:r>
            <a:r>
              <a:rPr lang="el-GR" sz="2800" dirty="0" smtClean="0">
                <a:latin typeface="Gill Sans Light"/>
                <a:cs typeface="Gill Sans Light"/>
              </a:rPr>
              <a:t>ε^2</a:t>
            </a:r>
            <a:r>
              <a:rPr lang="en-US" sz="2800" dirty="0" smtClean="0">
                <a:latin typeface="Gill Sans Light"/>
                <a:cs typeface="Gill Sans Light"/>
              </a:rPr>
              <a:t> ) samples for </a:t>
            </a:r>
            <a:r>
              <a:rPr lang="el-GR" sz="2800" dirty="0" smtClean="0">
                <a:latin typeface="Gill Sans Light"/>
                <a:cs typeface="Gill Sans Light"/>
              </a:rPr>
              <a:t>ε</a:t>
            </a:r>
            <a:r>
              <a:rPr lang="en-US" sz="2800" dirty="0" smtClean="0">
                <a:latin typeface="Gill Sans Light"/>
                <a:cs typeface="Gill Sans Light"/>
              </a:rPr>
              <a:t> generalization gap</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89" y="5977466"/>
            <a:ext cx="279400" cy="406400"/>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620" y="5994399"/>
            <a:ext cx="279400" cy="406400"/>
          </a:xfrm>
          <a:prstGeom prst="rect">
            <a:avLst/>
          </a:prstGeom>
        </p:spPr>
      </p:pic>
    </p:spTree>
    <p:extLst>
      <p:ext uri="{BB962C8B-B14F-4D97-AF65-F5344CB8AC3E}">
        <p14:creationId xmlns:p14="http://schemas.microsoft.com/office/powerpoint/2010/main" val="2501431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18-04-26 07.19.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5" y="894777"/>
            <a:ext cx="9144000" cy="3533432"/>
          </a:xfrm>
          <a:prstGeom prst="rect">
            <a:avLst/>
          </a:prstGeom>
        </p:spPr>
      </p:pic>
      <p:sp>
        <p:nvSpPr>
          <p:cNvPr id="141" name="Title 140"/>
          <p:cNvSpPr>
            <a:spLocks noGrp="1"/>
          </p:cNvSpPr>
          <p:nvPr>
            <p:ph type="ctrTitle"/>
          </p:nvPr>
        </p:nvSpPr>
        <p:spPr>
          <a:xfrm>
            <a:off x="37480" y="-197059"/>
            <a:ext cx="9144000" cy="1470025"/>
          </a:xfrm>
        </p:spPr>
        <p:txBody>
          <a:bodyPr>
            <a:noAutofit/>
          </a:bodyPr>
          <a:lstStyle/>
          <a:p>
            <a:r>
              <a:rPr lang="en-US" sz="4800" dirty="0" smtClean="0">
                <a:solidFill>
                  <a:srgbClr val="000000"/>
                </a:solidFill>
                <a:latin typeface="Gill Sans Light"/>
                <a:cs typeface="Gill Sans Light"/>
              </a:rPr>
              <a:t>What gives rise to generalization?</a:t>
            </a:r>
            <a:endParaRPr lang="en-US" sz="4800" dirty="0">
              <a:solidFill>
                <a:srgbClr val="000000"/>
              </a:solidFill>
              <a:latin typeface="Gill Sans Light"/>
              <a:cs typeface="Gill Sans Light"/>
            </a:endParaRPr>
          </a:p>
        </p:txBody>
      </p:sp>
      <p:sp>
        <p:nvSpPr>
          <p:cNvPr id="34" name="Rectangle 33"/>
          <p:cNvSpPr/>
          <p:nvPr/>
        </p:nvSpPr>
        <p:spPr>
          <a:xfrm>
            <a:off x="10845" y="6094973"/>
            <a:ext cx="9108504" cy="777465"/>
          </a:xfrm>
          <a:prstGeom prst="rect">
            <a:avLst/>
          </a:prstGeom>
          <a:solidFill>
            <a:srgbClr val="0E173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Gill Sans Light"/>
                <a:cs typeface="Gill Sans Light"/>
              </a:rPr>
              <a:t>What allows SGD to generalize so well?</a:t>
            </a:r>
          </a:p>
        </p:txBody>
      </p:sp>
      <p:sp>
        <p:nvSpPr>
          <p:cNvPr id="5" name="Rectangle 4"/>
          <p:cNvSpPr/>
          <p:nvPr/>
        </p:nvSpPr>
        <p:spPr>
          <a:xfrm>
            <a:off x="974537" y="4344551"/>
            <a:ext cx="7280774" cy="1200329"/>
          </a:xfrm>
          <a:prstGeom prst="rect">
            <a:avLst/>
          </a:prstGeom>
        </p:spPr>
        <p:txBody>
          <a:bodyPr wrap="square">
            <a:spAutoFit/>
          </a:bodyPr>
          <a:lstStyle/>
          <a:p>
            <a:r>
              <a:rPr lang="en-US" i="1" dirty="0">
                <a:latin typeface="Gill Sans Light"/>
                <a:cs typeface="Gill Sans Light"/>
              </a:rPr>
              <a:t>Understanding deep learning </a:t>
            </a:r>
            <a:r>
              <a:rPr lang="en-US" i="1" dirty="0" smtClean="0">
                <a:latin typeface="Gill Sans Light"/>
                <a:cs typeface="Gill Sans Light"/>
              </a:rPr>
              <a:t>requires rethinking generalization</a:t>
            </a:r>
          </a:p>
          <a:p>
            <a:r>
              <a:rPr lang="en-US" dirty="0" err="1">
                <a:latin typeface="Gill Sans Light"/>
                <a:cs typeface="Gill Sans Light"/>
              </a:rPr>
              <a:t>Chiyuan</a:t>
            </a:r>
            <a:r>
              <a:rPr lang="en-US" dirty="0">
                <a:latin typeface="Gill Sans Light"/>
                <a:cs typeface="Gill Sans Light"/>
              </a:rPr>
              <a:t> Zhang, </a:t>
            </a:r>
            <a:r>
              <a:rPr lang="en-US" dirty="0" err="1">
                <a:latin typeface="Gill Sans Light"/>
                <a:cs typeface="Gill Sans Light"/>
              </a:rPr>
              <a:t>Samy</a:t>
            </a:r>
            <a:r>
              <a:rPr lang="en-US" dirty="0">
                <a:latin typeface="Gill Sans Light"/>
                <a:cs typeface="Gill Sans Light"/>
              </a:rPr>
              <a:t> </a:t>
            </a:r>
            <a:r>
              <a:rPr lang="en-US" dirty="0" err="1">
                <a:latin typeface="Gill Sans Light"/>
                <a:cs typeface="Gill Sans Light"/>
              </a:rPr>
              <a:t>Bengio</a:t>
            </a:r>
            <a:r>
              <a:rPr lang="en-US" dirty="0">
                <a:latin typeface="Gill Sans Light"/>
                <a:cs typeface="Gill Sans Light"/>
              </a:rPr>
              <a:t>, Moritz </a:t>
            </a:r>
            <a:r>
              <a:rPr lang="en-US" dirty="0" err="1">
                <a:latin typeface="Gill Sans Light"/>
                <a:cs typeface="Gill Sans Light"/>
              </a:rPr>
              <a:t>Hardt</a:t>
            </a:r>
            <a:r>
              <a:rPr lang="en-US" dirty="0">
                <a:latin typeface="Gill Sans Light"/>
                <a:cs typeface="Gill Sans Light"/>
              </a:rPr>
              <a:t>, Benjamin </a:t>
            </a:r>
            <a:r>
              <a:rPr lang="en-US" dirty="0" err="1">
                <a:latin typeface="Gill Sans Light"/>
                <a:cs typeface="Gill Sans Light"/>
              </a:rPr>
              <a:t>Recht</a:t>
            </a:r>
            <a:r>
              <a:rPr lang="en-US" dirty="0">
                <a:latin typeface="Gill Sans Light"/>
                <a:cs typeface="Gill Sans Light"/>
              </a:rPr>
              <a:t>, </a:t>
            </a:r>
            <a:r>
              <a:rPr lang="en-US" dirty="0" err="1">
                <a:latin typeface="Gill Sans Light"/>
                <a:cs typeface="Gill Sans Light"/>
              </a:rPr>
              <a:t>Oriol</a:t>
            </a:r>
            <a:r>
              <a:rPr lang="en-US" dirty="0">
                <a:latin typeface="Gill Sans Light"/>
                <a:cs typeface="Gill Sans Light"/>
              </a:rPr>
              <a:t> </a:t>
            </a:r>
            <a:r>
              <a:rPr lang="en-US" dirty="0" err="1" smtClean="0">
                <a:latin typeface="Gill Sans Light"/>
                <a:cs typeface="Gill Sans Light"/>
              </a:rPr>
              <a:t>Vinyals</a:t>
            </a:r>
            <a:endParaRPr lang="en-US" dirty="0" smtClean="0">
              <a:latin typeface="Gill Sans Light"/>
              <a:cs typeface="Gill Sans Light"/>
            </a:endParaRPr>
          </a:p>
          <a:p>
            <a:r>
              <a:rPr lang="en-US" b="1" dirty="0" smtClean="0">
                <a:latin typeface="Gill Sans Light"/>
                <a:cs typeface="Gill Sans Light"/>
              </a:rPr>
              <a:t>ICLR 2017, Best Paper Award</a:t>
            </a:r>
            <a:endParaRPr lang="en-US" b="1" dirty="0">
              <a:latin typeface="Gill Sans Light"/>
              <a:cs typeface="Gill Sans Light"/>
            </a:endParaRPr>
          </a:p>
          <a:p>
            <a:endParaRPr lang="en-US" dirty="0">
              <a:latin typeface="Gill Sans Light"/>
              <a:cs typeface="Gill Sans Light"/>
            </a:endParaRPr>
          </a:p>
        </p:txBody>
      </p:sp>
      <p:sp>
        <p:nvSpPr>
          <p:cNvPr id="11" name="Rectangle 10"/>
          <p:cNvSpPr/>
          <p:nvPr/>
        </p:nvSpPr>
        <p:spPr>
          <a:xfrm>
            <a:off x="10845" y="5302594"/>
            <a:ext cx="9108504" cy="706786"/>
          </a:xfrm>
          <a:prstGeom prst="rect">
            <a:avLst/>
          </a:prstGeom>
          <a:solidFill>
            <a:srgbClr val="0E173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Gill Sans Light"/>
                <a:cs typeface="Gill Sans Light"/>
              </a:rPr>
              <a:t>VC bounds can’t explain that, oblivious to the algorithm</a:t>
            </a:r>
            <a:endParaRPr lang="en-US" sz="2400" dirty="0">
              <a:latin typeface="Gill Sans Light"/>
              <a:cs typeface="Gill Sans Light"/>
            </a:endParaRPr>
          </a:p>
        </p:txBody>
      </p:sp>
    </p:spTree>
    <p:extLst>
      <p:ext uri="{BB962C8B-B14F-4D97-AF65-F5344CB8AC3E}">
        <p14:creationId xmlns:p14="http://schemas.microsoft.com/office/powerpoint/2010/main" val="1408101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980728"/>
            <a:ext cx="9108504" cy="6817252"/>
          </a:xfrm>
          <a:prstGeom prst="rect">
            <a:avLst/>
          </a:prstGeom>
          <a:noFill/>
        </p:spPr>
        <p:txBody>
          <a:bodyPr wrap="square" rtlCol="0">
            <a:spAutoFit/>
          </a:bodyPr>
          <a:lstStyle/>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endParaRPr lang="en-US" sz="2300" dirty="0">
              <a:solidFill>
                <a:srgbClr val="000000"/>
              </a:solidFill>
              <a:latin typeface="Gill Sans Light"/>
              <a:cs typeface="Gill Sans Light"/>
            </a:endParaRPr>
          </a:p>
          <a:p>
            <a:pPr marL="457200" indent="-457200">
              <a:buFont typeface="Arial"/>
              <a:buChar char="•"/>
            </a:pPr>
            <a:r>
              <a:rPr lang="en-US" sz="2300" b="1" dirty="0" smtClean="0">
                <a:solidFill>
                  <a:srgbClr val="000000"/>
                </a:solidFill>
                <a:latin typeface="Gill Sans Light"/>
                <a:cs typeface="Gill Sans Light"/>
              </a:rPr>
              <a:t>An algorithm </a:t>
            </a:r>
            <a:r>
              <a:rPr lang="en-US" sz="2300" b="1" i="1" dirty="0" smtClean="0">
                <a:solidFill>
                  <a:srgbClr val="000000"/>
                </a:solidFill>
                <a:latin typeface="Gill Sans Light"/>
                <a:cs typeface="Gill Sans Light"/>
              </a:rPr>
              <a:t>A(S)</a:t>
            </a:r>
            <a:r>
              <a:rPr lang="en-US" sz="2300" b="1" dirty="0" smtClean="0">
                <a:solidFill>
                  <a:srgbClr val="000000"/>
                </a:solidFill>
                <a:latin typeface="Gill Sans Light"/>
                <a:cs typeface="Gill Sans Light"/>
              </a:rPr>
              <a:t> is “stable” if:</a:t>
            </a:r>
          </a:p>
          <a:p>
            <a:r>
              <a:rPr lang="en-US" sz="2300" b="1" dirty="0">
                <a:solidFill>
                  <a:srgbClr val="000000"/>
                </a:solidFill>
                <a:latin typeface="Gill Sans Light"/>
                <a:cs typeface="Gill Sans Light"/>
              </a:rPr>
              <a:t>	</a:t>
            </a:r>
            <a:r>
              <a:rPr lang="en-US" sz="2300" b="1" dirty="0" smtClean="0">
                <a:solidFill>
                  <a:srgbClr val="000000"/>
                </a:solidFill>
                <a:latin typeface="Gill Sans Light"/>
                <a:cs typeface="Gill Sans Light"/>
              </a:rPr>
              <a:t>	“the model does not depend too much on one data point”</a:t>
            </a:r>
            <a:endParaRPr lang="en-US" sz="2300" b="1" dirty="0">
              <a:solidFill>
                <a:srgbClr val="000000"/>
              </a:solidFill>
              <a:latin typeface="Gill Sans Light"/>
              <a:cs typeface="Gill Sans Light"/>
            </a:endParaRPr>
          </a:p>
          <a:p>
            <a:pPr marL="457200" indent="-457200">
              <a:buFont typeface="Arial"/>
              <a:buChar char="•"/>
            </a:pPr>
            <a:endParaRPr lang="en-US" sz="2300" b="1" dirty="0" smtClean="0">
              <a:solidFill>
                <a:srgbClr val="000000"/>
              </a:solidFill>
              <a:latin typeface="Gill Sans Light"/>
              <a:cs typeface="Gill Sans Light"/>
            </a:endParaRPr>
          </a:p>
          <a:p>
            <a:pPr marL="457200" indent="-457200">
              <a:buFont typeface="Arial"/>
              <a:buChar char="•"/>
            </a:pPr>
            <a:r>
              <a:rPr lang="en-US" sz="2300" dirty="0" smtClean="0">
                <a:solidFill>
                  <a:srgbClr val="000000"/>
                </a:solidFill>
                <a:latin typeface="Gill Sans Light"/>
                <a:cs typeface="Gill Sans Light"/>
              </a:rPr>
              <a:t>Let        = original data set, but without the </a:t>
            </a:r>
            <a:r>
              <a:rPr lang="en-US" sz="2300" dirty="0" err="1" smtClean="0">
                <a:solidFill>
                  <a:srgbClr val="000000"/>
                </a:solidFill>
                <a:latin typeface="Gill Sans Light"/>
                <a:cs typeface="Gill Sans Light"/>
              </a:rPr>
              <a:t>i-th</a:t>
            </a:r>
            <a:r>
              <a:rPr lang="en-US" sz="2300" dirty="0" smtClean="0">
                <a:solidFill>
                  <a:srgbClr val="000000"/>
                </a:solidFill>
                <a:latin typeface="Gill Sans Light"/>
                <a:cs typeface="Gill Sans Light"/>
              </a:rPr>
              <a:t> data point</a:t>
            </a:r>
            <a:endParaRPr lang="en-US" sz="2300" dirty="0">
              <a:solidFill>
                <a:srgbClr val="000000"/>
              </a:solidFill>
              <a:latin typeface="Gill Sans Light"/>
              <a:cs typeface="Gill Sans Light"/>
            </a:endParaRPr>
          </a:p>
          <a:p>
            <a:endParaRPr lang="en-US" sz="2300" dirty="0">
              <a:solidFill>
                <a:srgbClr val="000000"/>
              </a:solidFill>
              <a:latin typeface="Gill Sans Light"/>
              <a:cs typeface="Gill Sans Light"/>
            </a:endParaRPr>
          </a:p>
          <a:p>
            <a:pPr marL="457200" indent="-457200">
              <a:buFont typeface="Arial"/>
              <a:buChar char="•"/>
            </a:pPr>
            <a:r>
              <a:rPr lang="en-US" sz="2300" i="1" u="sng" dirty="0" err="1" smtClean="0">
                <a:solidFill>
                  <a:srgbClr val="000000"/>
                </a:solidFill>
                <a:latin typeface="Gill Sans Light"/>
                <a:cs typeface="Gill Sans Light"/>
              </a:rPr>
              <a:t>Def</a:t>
            </a:r>
            <a:r>
              <a:rPr lang="en-US" sz="2300" i="1" u="sng" dirty="0" smtClean="0">
                <a:solidFill>
                  <a:srgbClr val="000000"/>
                </a:solidFill>
                <a:latin typeface="Gill Sans Light"/>
                <a:cs typeface="Gill Sans Light"/>
              </a:rPr>
              <a:t>:</a:t>
            </a:r>
            <a:r>
              <a:rPr lang="en-US" sz="2300" i="1" dirty="0" smtClean="0">
                <a:solidFill>
                  <a:srgbClr val="000000"/>
                </a:solidFill>
                <a:latin typeface="Gill Sans Light"/>
                <a:cs typeface="Gill Sans Light"/>
              </a:rPr>
              <a:t>  </a:t>
            </a:r>
            <a:r>
              <a:rPr lang="en-US" sz="2300" dirty="0" err="1" smtClean="0">
                <a:solidFill>
                  <a:srgbClr val="000000"/>
                </a:solidFill>
                <a:latin typeface="Gill Sans Light"/>
                <a:cs typeface="Gill Sans Light"/>
              </a:rPr>
              <a:t>Pointwise</a:t>
            </a:r>
            <a:r>
              <a:rPr lang="en-US" sz="2300" dirty="0" smtClean="0">
                <a:solidFill>
                  <a:srgbClr val="000000"/>
                </a:solidFill>
                <a:latin typeface="Gill Sans Light"/>
                <a:cs typeface="Gill Sans Light"/>
              </a:rPr>
              <a:t> hypothesis stability</a:t>
            </a:r>
          </a:p>
          <a:p>
            <a:pPr marL="457200" indent="-457200">
              <a:buFont typeface="Arial"/>
              <a:buChar char="•"/>
            </a:pPr>
            <a:endParaRPr lang="en-US" sz="2300" dirty="0">
              <a:solidFill>
                <a:srgbClr val="000000"/>
              </a:solidFill>
              <a:latin typeface="Gill Sans Light"/>
              <a:cs typeface="Gill Sans Light"/>
            </a:endParaRPr>
          </a:p>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endParaRPr lang="en-US" sz="2300" dirty="0">
              <a:solidFill>
                <a:srgbClr val="000000"/>
              </a:solidFill>
              <a:latin typeface="Gill Sans Light"/>
              <a:cs typeface="Gill Sans Light"/>
            </a:endParaRPr>
          </a:p>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r>
              <a:rPr lang="en-US" sz="2300" dirty="0" err="1" smtClean="0">
                <a:solidFill>
                  <a:srgbClr val="000000"/>
                </a:solidFill>
                <a:latin typeface="Gill Sans Light"/>
                <a:cs typeface="Gill Sans Light"/>
              </a:rPr>
              <a:t>Thm</a:t>
            </a:r>
            <a:r>
              <a:rPr lang="en-US" sz="2300" dirty="0">
                <a:solidFill>
                  <a:srgbClr val="000000"/>
                </a:solidFill>
                <a:latin typeface="Gill Sans Light"/>
                <a:cs typeface="Gill Sans Light"/>
              </a:rPr>
              <a:t>: (</a:t>
            </a:r>
            <a:r>
              <a:rPr lang="en-US" sz="2300" dirty="0" err="1">
                <a:solidFill>
                  <a:srgbClr val="000000"/>
                </a:solidFill>
                <a:latin typeface="Gill Sans Light"/>
                <a:cs typeface="Gill Sans Light"/>
              </a:rPr>
              <a:t>Bousquet</a:t>
            </a:r>
            <a:r>
              <a:rPr lang="en-US" sz="2300" dirty="0">
                <a:solidFill>
                  <a:srgbClr val="000000"/>
                </a:solidFill>
                <a:latin typeface="Gill Sans Light"/>
                <a:cs typeface="Gill Sans Light"/>
              </a:rPr>
              <a:t> and </a:t>
            </a:r>
            <a:r>
              <a:rPr lang="en-US" sz="2300" dirty="0" err="1">
                <a:solidFill>
                  <a:srgbClr val="000000"/>
                </a:solidFill>
                <a:latin typeface="Gill Sans Light"/>
                <a:cs typeface="Gill Sans Light"/>
              </a:rPr>
              <a:t>Elisseeff</a:t>
            </a:r>
            <a:r>
              <a:rPr lang="en-US" sz="2300" dirty="0">
                <a:solidFill>
                  <a:srgbClr val="000000"/>
                </a:solidFill>
                <a:latin typeface="Gill Sans Light"/>
                <a:cs typeface="Gill Sans Light"/>
              </a:rPr>
              <a:t> 2002</a:t>
            </a:r>
            <a:r>
              <a:rPr lang="en-US" sz="2300" dirty="0" smtClean="0">
                <a:solidFill>
                  <a:srgbClr val="000000"/>
                </a:solidFill>
                <a:latin typeface="Gill Sans Light"/>
                <a:cs typeface="Gill Sans Light"/>
              </a:rPr>
              <a:t>)</a:t>
            </a:r>
            <a:endParaRPr lang="en-US" sz="2300" dirty="0">
              <a:solidFill>
                <a:srgbClr val="000000"/>
              </a:solidFill>
              <a:latin typeface="Gill Sans Light"/>
              <a:cs typeface="Gill Sans Light"/>
            </a:endParaRPr>
          </a:p>
          <a:p>
            <a:r>
              <a:rPr lang="en-US" sz="2300" dirty="0" smtClean="0">
                <a:solidFill>
                  <a:srgbClr val="000000"/>
                </a:solidFill>
                <a:latin typeface="Gill Sans Light"/>
                <a:cs typeface="Gill Sans Light"/>
              </a:rPr>
              <a:t>            </a:t>
            </a:r>
          </a:p>
          <a:p>
            <a:endParaRPr lang="en-US" sz="2300" dirty="0">
              <a:solidFill>
                <a:srgbClr val="000000"/>
              </a:solidFill>
              <a:latin typeface="Gill Sans Light"/>
              <a:cs typeface="Gill Sans Light"/>
            </a:endParaRPr>
          </a:p>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endParaRPr lang="en-US" sz="2300" dirty="0" smtClean="0">
              <a:solidFill>
                <a:srgbClr val="000000"/>
              </a:solidFill>
              <a:latin typeface="Gill Sans Light"/>
              <a:cs typeface="Gill Sans Light"/>
            </a:endParaRPr>
          </a:p>
          <a:p>
            <a:pPr marL="457200" indent="-457200">
              <a:buFont typeface="Arial"/>
              <a:buChar char="•"/>
            </a:pPr>
            <a:endParaRPr lang="en-US" sz="2300" dirty="0" smtClean="0">
              <a:solidFill>
                <a:srgbClr val="000000"/>
              </a:solidFill>
              <a:latin typeface="Gill Sans Light"/>
              <a:cs typeface="Gill Sans Light"/>
            </a:endParaRPr>
          </a:p>
          <a:p>
            <a:endParaRPr lang="en-US" sz="2300" dirty="0" smtClean="0">
              <a:solidFill>
                <a:srgbClr val="000000"/>
              </a:solidFill>
              <a:latin typeface="Gill Sans Light"/>
              <a:cs typeface="Gill Sans Light"/>
            </a:endParaRPr>
          </a:p>
        </p:txBody>
      </p:sp>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Algorithmic Stability</a:t>
            </a:r>
            <a:endParaRPr lang="en-US" sz="5500" dirty="0">
              <a:solidFill>
                <a:srgbClr val="000000"/>
              </a:solidFill>
              <a:latin typeface="Gill Sans Light"/>
              <a:cs typeface="Gill Sans Light"/>
            </a:endParaRP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228" y="4048093"/>
            <a:ext cx="7023289" cy="754103"/>
          </a:xfrm>
          <a:prstGeom prst="rect">
            <a:avLst/>
          </a:prstGeom>
        </p:spPr>
      </p:pic>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228" y="2742391"/>
            <a:ext cx="438918" cy="343501"/>
          </a:xfrm>
          <a:prstGeom prst="rect">
            <a:avLst/>
          </a:prstGeom>
        </p:spPr>
      </p:pic>
      <p:sp>
        <p:nvSpPr>
          <p:cNvPr id="11" name="Rectangle 10"/>
          <p:cNvSpPr/>
          <p:nvPr/>
        </p:nvSpPr>
        <p:spPr>
          <a:xfrm>
            <a:off x="804334" y="5628171"/>
            <a:ext cx="7535333" cy="1138856"/>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Gill Sans Light"/>
                <a:cs typeface="Gill Sans Light"/>
              </a:rPr>
              <a:t>-stable algorithms  achieve </a:t>
            </a:r>
            <a:r>
              <a:rPr lang="en-US" sz="2800" dirty="0">
                <a:latin typeface="Gill Sans Light"/>
                <a:cs typeface="Gill Sans Light"/>
              </a:rPr>
              <a:t> </a:t>
            </a:r>
            <a:r>
              <a:rPr lang="en-US" sz="2800" dirty="0" smtClean="0">
                <a:latin typeface="Gill Sans Light"/>
                <a:cs typeface="Gill Sans Light"/>
              </a:rPr>
              <a:t>   generalization gap</a:t>
            </a:r>
            <a:endParaRPr lang="en-US" sz="2800" dirty="0">
              <a:latin typeface="Gill Sans Light"/>
              <a:cs typeface="Gill Sans Light"/>
            </a:endParaRPr>
          </a:p>
        </p:txBody>
      </p:sp>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989" y="5977466"/>
            <a:ext cx="279400" cy="406400"/>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8620" y="5994399"/>
            <a:ext cx="279400" cy="406400"/>
          </a:xfrm>
          <a:prstGeom prst="rect">
            <a:avLst/>
          </a:prstGeom>
        </p:spPr>
      </p:pic>
    </p:spTree>
    <p:extLst>
      <p:ext uri="{BB962C8B-B14F-4D97-AF65-F5344CB8AC3E}">
        <p14:creationId xmlns:p14="http://schemas.microsoft.com/office/powerpoint/2010/main" val="994157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496" y="1148061"/>
            <a:ext cx="9108504" cy="6186309"/>
          </a:xfrm>
          <a:prstGeom prst="rect">
            <a:avLst/>
          </a:prstGeom>
          <a:noFill/>
        </p:spPr>
        <p:txBody>
          <a:bodyPr wrap="square" rtlCol="0">
            <a:spAutoFit/>
          </a:bodyPr>
          <a:lstStyle/>
          <a:p>
            <a:pPr marL="914400" lvl="1" indent="-457200">
              <a:buFont typeface="Arial"/>
              <a:buChar char="•"/>
            </a:pPr>
            <a:r>
              <a:rPr lang="en-US" sz="2800" dirty="0" smtClean="0">
                <a:solidFill>
                  <a:srgbClr val="000000"/>
                </a:solidFill>
                <a:latin typeface="Gill Sans Light"/>
                <a:cs typeface="Gill Sans Light"/>
              </a:rPr>
              <a:t>What algorithms are Stable?</a:t>
            </a:r>
            <a:endParaRPr lang="en-US" sz="2800" dirty="0">
              <a:solidFill>
                <a:srgbClr val="000000"/>
              </a:solidFill>
              <a:latin typeface="Gill Sans Light"/>
              <a:cs typeface="Gill Sans Light"/>
            </a:endParaRPr>
          </a:p>
          <a:p>
            <a:pPr marL="914400" lvl="1" indent="-457200">
              <a:buFont typeface="Arial"/>
              <a:buChar char="•"/>
            </a:pPr>
            <a:endParaRPr lang="en-US" sz="2800" dirty="0" smtClean="0">
              <a:solidFill>
                <a:srgbClr val="000000"/>
              </a:solidFill>
              <a:latin typeface="Gill Sans Light"/>
              <a:cs typeface="Gill Sans Light"/>
            </a:endParaRPr>
          </a:p>
          <a:p>
            <a:pPr marL="914400" lvl="1" indent="-457200">
              <a:buFont typeface="Arial"/>
              <a:buChar char="•"/>
            </a:pPr>
            <a:r>
              <a:rPr lang="en-US" sz="2800" dirty="0" smtClean="0">
                <a:solidFill>
                  <a:srgbClr val="000000"/>
                </a:solidFill>
                <a:latin typeface="Gill Sans Light"/>
                <a:cs typeface="Gill Sans Light"/>
              </a:rPr>
              <a:t>Connections between Stability and Information theory</a:t>
            </a:r>
          </a:p>
          <a:p>
            <a:pPr lvl="1"/>
            <a:r>
              <a:rPr lang="en-US" sz="3200" dirty="0">
                <a:solidFill>
                  <a:srgbClr val="000000"/>
                </a:solidFill>
                <a:latin typeface="Gill Sans Light"/>
                <a:cs typeface="Gill Sans Light"/>
              </a:rPr>
              <a:t>	</a:t>
            </a:r>
            <a:endParaRPr lang="en-US" sz="2800" dirty="0" smtClean="0">
              <a:solidFill>
                <a:srgbClr val="000000"/>
              </a:solidFill>
              <a:latin typeface="Gill Sans Light"/>
              <a:cs typeface="Gill Sans Light"/>
            </a:endParaRPr>
          </a:p>
          <a:p>
            <a:pPr marL="914400" lvl="1" indent="-457200">
              <a:buFont typeface="Arial"/>
              <a:buChar char="•"/>
            </a:pPr>
            <a:r>
              <a:rPr lang="en-US" sz="2800" dirty="0" smtClean="0">
                <a:solidFill>
                  <a:srgbClr val="000000"/>
                </a:solidFill>
                <a:latin typeface="Gill Sans Light"/>
                <a:cs typeface="Gill Sans Light"/>
              </a:rPr>
              <a:t>Stability via sample hessian sharpness @ local minimizers  </a:t>
            </a:r>
          </a:p>
          <a:p>
            <a:pPr marL="800100" lvl="1" indent="-342900">
              <a:buFont typeface="Arial"/>
              <a:buChar char="•"/>
            </a:pPr>
            <a:endParaRPr lang="en-US" sz="2800" dirty="0" smtClean="0">
              <a:solidFill>
                <a:srgbClr val="000000"/>
              </a:solidFill>
              <a:latin typeface="Gill Sans Light"/>
              <a:cs typeface="Gill Sans Light"/>
            </a:endParaRPr>
          </a:p>
          <a:p>
            <a:pPr marL="800100" lvl="1" indent="-342900">
              <a:buFont typeface="Arial"/>
              <a:buChar char="•"/>
            </a:pPr>
            <a:r>
              <a:rPr lang="en-US" sz="2800" dirty="0" smtClean="0">
                <a:solidFill>
                  <a:srgbClr val="000000"/>
                </a:solidFill>
                <a:latin typeface="Gill Sans Light"/>
                <a:cs typeface="Gill Sans Light"/>
              </a:rPr>
              <a:t> Connections to robustness against </a:t>
            </a:r>
            <a:r>
              <a:rPr lang="en-US" sz="2800" dirty="0" err="1" smtClean="0">
                <a:solidFill>
                  <a:srgbClr val="000000"/>
                </a:solidFill>
                <a:latin typeface="Gill Sans Light"/>
                <a:cs typeface="Gill Sans Light"/>
              </a:rPr>
              <a:t>adverserial</a:t>
            </a:r>
            <a:r>
              <a:rPr lang="en-US" sz="2800" dirty="0" smtClean="0">
                <a:solidFill>
                  <a:srgbClr val="000000"/>
                </a:solidFill>
                <a:latin typeface="Gill Sans Light"/>
                <a:cs typeface="Gill Sans Light"/>
              </a:rPr>
              <a:t> attacks</a:t>
            </a:r>
          </a:p>
          <a:p>
            <a:pPr marL="800100" lvl="1" indent="-342900">
              <a:buFont typeface="Arial"/>
              <a:buChar char="•"/>
            </a:pPr>
            <a:endParaRPr lang="en-US" sz="2800" dirty="0">
              <a:solidFill>
                <a:srgbClr val="000000"/>
              </a:solidFill>
              <a:latin typeface="Gill Sans Light"/>
              <a:cs typeface="Gill Sans Light"/>
            </a:endParaRPr>
          </a:p>
          <a:p>
            <a:pPr marL="800100" lvl="1" indent="-342900">
              <a:buFont typeface="Arial"/>
              <a:buChar char="•"/>
            </a:pPr>
            <a:r>
              <a:rPr lang="en-US" sz="2800" dirty="0" smtClean="0">
                <a:solidFill>
                  <a:srgbClr val="000000"/>
                </a:solidFill>
                <a:latin typeface="Gill Sans Light"/>
                <a:cs typeface="Gill Sans Light"/>
              </a:rPr>
              <a:t>GD </a:t>
            </a:r>
            <a:r>
              <a:rPr lang="en-US" sz="2800" dirty="0" err="1" smtClean="0">
                <a:solidFill>
                  <a:srgbClr val="000000"/>
                </a:solidFill>
                <a:latin typeface="Gill Sans Light"/>
                <a:cs typeface="Gill Sans Light"/>
              </a:rPr>
              <a:t>vs</a:t>
            </a:r>
            <a:r>
              <a:rPr lang="en-US" sz="2800" dirty="0" smtClean="0">
                <a:solidFill>
                  <a:srgbClr val="000000"/>
                </a:solidFill>
                <a:latin typeface="Gill Sans Light"/>
                <a:cs typeface="Gill Sans Light"/>
              </a:rPr>
              <a:t> SGD: is there a dichotomy?</a:t>
            </a:r>
          </a:p>
          <a:p>
            <a:pPr lvl="1"/>
            <a:endParaRPr lang="en-US" sz="2800" dirty="0">
              <a:solidFill>
                <a:srgbClr val="000000"/>
              </a:solidFill>
              <a:latin typeface="Gill Sans Light"/>
              <a:cs typeface="Gill Sans Light"/>
            </a:endParaRPr>
          </a:p>
          <a:p>
            <a:pPr marL="800100" lvl="1" indent="-342900">
              <a:buFont typeface="Arial"/>
              <a:buChar char="•"/>
            </a:pPr>
            <a:r>
              <a:rPr lang="en-US" sz="2800" dirty="0" smtClean="0">
                <a:solidFill>
                  <a:srgbClr val="000000"/>
                </a:solidFill>
                <a:latin typeface="Gill Sans Light"/>
                <a:cs typeface="Gill Sans Light"/>
              </a:rPr>
              <a:t>Testing stability in </a:t>
            </a:r>
            <a:r>
              <a:rPr lang="en-US" sz="2800" dirty="0" err="1" smtClean="0">
                <a:solidFill>
                  <a:srgbClr val="000000"/>
                </a:solidFill>
                <a:latin typeface="Gill Sans Light"/>
                <a:cs typeface="Gill Sans Light"/>
              </a:rPr>
              <a:t>sublinear</a:t>
            </a:r>
            <a:r>
              <a:rPr lang="en-US" sz="2800" dirty="0" smtClean="0">
                <a:solidFill>
                  <a:srgbClr val="000000"/>
                </a:solidFill>
                <a:latin typeface="Gill Sans Light"/>
                <a:cs typeface="Gill Sans Light"/>
              </a:rPr>
              <a:t> time</a:t>
            </a:r>
          </a:p>
          <a:p>
            <a:pPr lvl="1"/>
            <a:endParaRPr lang="en-US" sz="2800" dirty="0">
              <a:solidFill>
                <a:srgbClr val="000000"/>
              </a:solidFill>
              <a:latin typeface="Gill Sans Light"/>
              <a:cs typeface="Gill Sans Light"/>
            </a:endParaRPr>
          </a:p>
          <a:p>
            <a:pPr marL="457200" indent="-457200">
              <a:buFont typeface="Arial"/>
              <a:buChar char="•"/>
            </a:pPr>
            <a:endParaRPr lang="en-US" sz="2800" dirty="0" smtClean="0">
              <a:solidFill>
                <a:srgbClr val="000000"/>
              </a:solidFill>
              <a:latin typeface="Gill Sans Light"/>
              <a:cs typeface="Gill Sans Light"/>
            </a:endParaRPr>
          </a:p>
          <a:p>
            <a:pPr marL="457200" indent="-457200">
              <a:buFont typeface="Arial"/>
              <a:buChar char="•"/>
            </a:pPr>
            <a:endParaRPr lang="en-US" sz="2800" dirty="0">
              <a:solidFill>
                <a:srgbClr val="000000"/>
              </a:solidFill>
              <a:latin typeface="Gill Sans Light"/>
              <a:cs typeface="Gill Sans Light"/>
            </a:endParaRPr>
          </a:p>
        </p:txBody>
      </p:sp>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Open Problems</a:t>
            </a:r>
            <a:endParaRPr lang="en-US" sz="5500" dirty="0">
              <a:solidFill>
                <a:srgbClr val="000000"/>
              </a:solidFill>
              <a:latin typeface="Gill Sans Light"/>
              <a:cs typeface="Gill Sans Light"/>
            </a:endParaRPr>
          </a:p>
        </p:txBody>
      </p:sp>
      <p:sp>
        <p:nvSpPr>
          <p:cNvPr id="13" name="Rectangle 12"/>
          <p:cNvSpPr/>
          <p:nvPr/>
        </p:nvSpPr>
        <p:spPr>
          <a:xfrm>
            <a:off x="543518" y="6253422"/>
            <a:ext cx="8181935" cy="533865"/>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Gill Sans Light"/>
                <a:cs typeface="Gill Sans Light"/>
              </a:rPr>
              <a:t>Why do SGD trained neural nets generalize so well?</a:t>
            </a:r>
            <a:endParaRPr lang="en-US" sz="2800" dirty="0">
              <a:latin typeface="Gill Sans Light"/>
              <a:cs typeface="Gill Sans Light"/>
            </a:endParaRPr>
          </a:p>
        </p:txBody>
      </p:sp>
    </p:spTree>
    <p:extLst>
      <p:ext uri="{BB962C8B-B14F-4D97-AF65-F5344CB8AC3E}">
        <p14:creationId xmlns:p14="http://schemas.microsoft.com/office/powerpoint/2010/main" val="3811544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Fairness</a:t>
            </a:r>
            <a:endParaRPr lang="en-US" sz="4800" dirty="0" smtClean="0">
              <a:latin typeface="Gill Sans Light"/>
              <a:cs typeface="Gill Sans Light"/>
            </a:endParaRPr>
          </a:p>
        </p:txBody>
      </p:sp>
    </p:spTree>
    <p:extLst>
      <p:ext uri="{BB962C8B-B14F-4D97-AF65-F5344CB8AC3E}">
        <p14:creationId xmlns:p14="http://schemas.microsoft.com/office/powerpoint/2010/main" val="984017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474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dirty="0">
              <a:solidFill>
                <a:schemeClr val="tx1"/>
              </a:solidFill>
              <a:latin typeface="Gill Sans Light"/>
              <a:cs typeface="Gill Sans Light"/>
            </a:endParaRPr>
          </a:p>
        </p:txBody>
      </p:sp>
      <p:sp>
        <p:nvSpPr>
          <p:cNvPr id="2" name="Rectangle 1"/>
          <p:cNvSpPr/>
          <p:nvPr/>
        </p:nvSpPr>
        <p:spPr>
          <a:xfrm>
            <a:off x="4470926" y="6501532"/>
            <a:ext cx="4673074" cy="369332"/>
          </a:xfrm>
          <a:prstGeom prst="rect">
            <a:avLst/>
          </a:prstGeom>
        </p:spPr>
        <p:txBody>
          <a:bodyPr wrap="none">
            <a:spAutoFit/>
          </a:bodyPr>
          <a:lstStyle/>
          <a:p>
            <a:pPr marL="342900" indent="-342900">
              <a:buFont typeface="Arial"/>
              <a:buChar char="•"/>
            </a:pPr>
            <a:r>
              <a:rPr lang="en-US" b="1" dirty="0" smtClean="0">
                <a:latin typeface="Gill Sans Light"/>
                <a:cs typeface="Gill Sans Light"/>
              </a:rPr>
              <a:t>[Moritz </a:t>
            </a:r>
            <a:r>
              <a:rPr lang="en-US" b="1" dirty="0" err="1" smtClean="0">
                <a:latin typeface="Gill Sans Light"/>
                <a:cs typeface="Gill Sans Light"/>
              </a:rPr>
              <a:t>Hardt</a:t>
            </a:r>
            <a:r>
              <a:rPr lang="en-US" b="1" dirty="0" smtClean="0">
                <a:latin typeface="Gill Sans Light"/>
                <a:cs typeface="Gill Sans Light"/>
              </a:rPr>
              <a:t>, tutorial on fairness, NIPS 2017</a:t>
            </a:r>
            <a:endParaRPr lang="en-US" b="1" dirty="0">
              <a:latin typeface="Gill Sans Light"/>
              <a:cs typeface="Gill Sans Light"/>
            </a:endParaRPr>
          </a:p>
        </p:txBody>
      </p:sp>
      <p:pic>
        <p:nvPicPr>
          <p:cNvPr id="3" name="Picture 2" descr="Screenshot 2018-04-26 06.31.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4775"/>
            <a:ext cx="9144000" cy="5461472"/>
          </a:xfrm>
          <a:prstGeom prst="rect">
            <a:avLst/>
          </a:prstGeom>
        </p:spPr>
      </p:pic>
    </p:spTree>
    <p:extLst>
      <p:ext uri="{BB962C8B-B14F-4D97-AF65-F5344CB8AC3E}">
        <p14:creationId xmlns:p14="http://schemas.microsoft.com/office/powerpoint/2010/main" val="23330520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52784" t="29048" r="-610" b="53876"/>
          <a:stretch/>
        </p:blipFill>
        <p:spPr>
          <a:xfrm>
            <a:off x="1883829" y="3652844"/>
            <a:ext cx="5724147" cy="1536054"/>
          </a:xfrm>
          <a:prstGeom prst="rect">
            <a:avLst/>
          </a:prstGeom>
        </p:spPr>
      </p:pic>
      <p:sp>
        <p:nvSpPr>
          <p:cNvPr id="37" name="Rounded Rectangle 36"/>
          <p:cNvSpPr/>
          <p:nvPr/>
        </p:nvSpPr>
        <p:spPr>
          <a:xfrm>
            <a:off x="0" y="1327011"/>
            <a:ext cx="9181480" cy="696666"/>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FFFFFF"/>
                </a:solidFill>
                <a:latin typeface="Gill Sans Light"/>
                <a:cs typeface="Gill Sans Light"/>
              </a:rPr>
              <a:t>Single Machine, Multi-core</a:t>
            </a:r>
            <a:endParaRPr lang="en-US" sz="3600" i="1" dirty="0">
              <a:solidFill>
                <a:srgbClr val="FFFFFF"/>
              </a:solidFill>
              <a:latin typeface="Gill Sans Light"/>
              <a:cs typeface="Gill Sans Light"/>
            </a:endParaRPr>
          </a:p>
        </p:txBody>
      </p:sp>
    </p:spTree>
    <p:extLst>
      <p:ext uri="{BB962C8B-B14F-4D97-AF65-F5344CB8AC3E}">
        <p14:creationId xmlns:p14="http://schemas.microsoft.com/office/powerpoint/2010/main" val="76616098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474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dirty="0">
              <a:solidFill>
                <a:schemeClr val="tx1"/>
              </a:solidFill>
              <a:latin typeface="Gill Sans Light"/>
              <a:cs typeface="Gill Sans Light"/>
            </a:endParaRPr>
          </a:p>
        </p:txBody>
      </p:sp>
      <p:sp>
        <p:nvSpPr>
          <p:cNvPr id="2" name="Rectangle 1"/>
          <p:cNvSpPr/>
          <p:nvPr/>
        </p:nvSpPr>
        <p:spPr>
          <a:xfrm>
            <a:off x="4470926" y="6501532"/>
            <a:ext cx="4673074" cy="369332"/>
          </a:xfrm>
          <a:prstGeom prst="rect">
            <a:avLst/>
          </a:prstGeom>
        </p:spPr>
        <p:txBody>
          <a:bodyPr wrap="none">
            <a:spAutoFit/>
          </a:bodyPr>
          <a:lstStyle/>
          <a:p>
            <a:pPr marL="342900" indent="-342900">
              <a:buFont typeface="Arial"/>
              <a:buChar char="•"/>
            </a:pPr>
            <a:r>
              <a:rPr lang="en-US" b="1" dirty="0" smtClean="0">
                <a:latin typeface="Gill Sans Light"/>
                <a:cs typeface="Gill Sans Light"/>
              </a:rPr>
              <a:t>[Moritz </a:t>
            </a:r>
            <a:r>
              <a:rPr lang="en-US" b="1" dirty="0" err="1" smtClean="0">
                <a:latin typeface="Gill Sans Light"/>
                <a:cs typeface="Gill Sans Light"/>
              </a:rPr>
              <a:t>Hardt</a:t>
            </a:r>
            <a:r>
              <a:rPr lang="en-US" b="1" dirty="0" smtClean="0">
                <a:latin typeface="Gill Sans Light"/>
                <a:cs typeface="Gill Sans Light"/>
              </a:rPr>
              <a:t>, tutorial on fairness, NIPS 2017</a:t>
            </a:r>
            <a:endParaRPr lang="en-US" b="1" dirty="0">
              <a:latin typeface="Gill Sans Light"/>
              <a:cs typeface="Gill Sans Light"/>
            </a:endParaRPr>
          </a:p>
        </p:txBody>
      </p:sp>
      <p:pic>
        <p:nvPicPr>
          <p:cNvPr id="4" name="Picture 3" descr="Screenshot 2018-04-26 06.32.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0113"/>
            <a:ext cx="9144000" cy="3755783"/>
          </a:xfrm>
          <a:prstGeom prst="rect">
            <a:avLst/>
          </a:prstGeom>
        </p:spPr>
      </p:pic>
    </p:spTree>
    <p:extLst>
      <p:ext uri="{BB962C8B-B14F-4D97-AF65-F5344CB8AC3E}">
        <p14:creationId xmlns:p14="http://schemas.microsoft.com/office/powerpoint/2010/main" val="15301295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474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400" dirty="0">
              <a:solidFill>
                <a:schemeClr val="tx1"/>
              </a:solidFill>
              <a:latin typeface="Gill Sans Light"/>
              <a:cs typeface="Gill Sans Light"/>
            </a:endParaRPr>
          </a:p>
        </p:txBody>
      </p:sp>
      <p:sp>
        <p:nvSpPr>
          <p:cNvPr id="2" name="Rectangle 1"/>
          <p:cNvSpPr/>
          <p:nvPr/>
        </p:nvSpPr>
        <p:spPr>
          <a:xfrm>
            <a:off x="4470926" y="6501532"/>
            <a:ext cx="4673074" cy="369332"/>
          </a:xfrm>
          <a:prstGeom prst="rect">
            <a:avLst/>
          </a:prstGeom>
        </p:spPr>
        <p:txBody>
          <a:bodyPr wrap="none">
            <a:spAutoFit/>
          </a:bodyPr>
          <a:lstStyle/>
          <a:p>
            <a:pPr marL="342900" indent="-342900">
              <a:buFont typeface="Arial"/>
              <a:buChar char="•"/>
            </a:pPr>
            <a:r>
              <a:rPr lang="en-US" b="1" dirty="0" smtClean="0">
                <a:latin typeface="Gill Sans Light"/>
                <a:cs typeface="Gill Sans Light"/>
              </a:rPr>
              <a:t>[Moritz </a:t>
            </a:r>
            <a:r>
              <a:rPr lang="en-US" b="1" dirty="0" err="1" smtClean="0">
                <a:latin typeface="Gill Sans Light"/>
                <a:cs typeface="Gill Sans Light"/>
              </a:rPr>
              <a:t>Hardt</a:t>
            </a:r>
            <a:r>
              <a:rPr lang="en-US" b="1" dirty="0" smtClean="0">
                <a:latin typeface="Gill Sans Light"/>
                <a:cs typeface="Gill Sans Light"/>
              </a:rPr>
              <a:t>, tutorial on fairness, NIPS 2017</a:t>
            </a:r>
            <a:endParaRPr lang="en-US" b="1" dirty="0">
              <a:latin typeface="Gill Sans Light"/>
              <a:cs typeface="Gill Sans Light"/>
            </a:endParaRPr>
          </a:p>
        </p:txBody>
      </p:sp>
      <p:pic>
        <p:nvPicPr>
          <p:cNvPr id="3" name="Picture 2" descr="Screenshot 2018-04-26 06.32.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9363"/>
            <a:ext cx="9144000" cy="4463342"/>
          </a:xfrm>
          <a:prstGeom prst="rect">
            <a:avLst/>
          </a:prstGeom>
        </p:spPr>
      </p:pic>
    </p:spTree>
    <p:extLst>
      <p:ext uri="{BB962C8B-B14F-4D97-AF65-F5344CB8AC3E}">
        <p14:creationId xmlns:p14="http://schemas.microsoft.com/office/powerpoint/2010/main" val="326278161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254745"/>
            <a:ext cx="9144000" cy="121629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solidFill>
                  <a:schemeClr val="tx1"/>
                </a:solidFill>
                <a:latin typeface="Gill Sans Light"/>
                <a:cs typeface="Gill Sans Light"/>
              </a:rPr>
              <a:t>Open Problems</a:t>
            </a:r>
            <a:endParaRPr lang="en-US" sz="5400" dirty="0">
              <a:solidFill>
                <a:schemeClr val="tx1"/>
              </a:solidFill>
              <a:latin typeface="Gill Sans Light"/>
              <a:cs typeface="Gill Sans Light"/>
            </a:endParaRPr>
          </a:p>
        </p:txBody>
      </p:sp>
      <p:sp>
        <p:nvSpPr>
          <p:cNvPr id="14" name="Rectangle 13"/>
          <p:cNvSpPr/>
          <p:nvPr/>
        </p:nvSpPr>
        <p:spPr>
          <a:xfrm>
            <a:off x="-59764" y="1103300"/>
            <a:ext cx="9050432" cy="5509200"/>
          </a:xfrm>
          <a:prstGeom prst="rect">
            <a:avLst/>
          </a:prstGeom>
        </p:spPr>
        <p:txBody>
          <a:bodyPr wrap="square">
            <a:spAutoFit/>
          </a:bodyPr>
          <a:lstStyle/>
          <a:p>
            <a:pPr marL="342900" indent="-342900">
              <a:buFont typeface="Arial"/>
              <a:buChar char="•"/>
            </a:pPr>
            <a:endParaRPr lang="en-US" sz="3200" b="1" dirty="0" smtClean="0">
              <a:latin typeface="Gill Sans Light"/>
              <a:cs typeface="Gill Sans Light"/>
            </a:endParaRPr>
          </a:p>
          <a:p>
            <a:pPr marL="342900" indent="-342900">
              <a:buFont typeface="Arial"/>
              <a:buChar char="•"/>
            </a:pPr>
            <a:r>
              <a:rPr lang="en-US" sz="3200" b="1" dirty="0" smtClean="0">
                <a:latin typeface="Gill Sans Light"/>
                <a:cs typeface="Gill Sans Light"/>
              </a:rPr>
              <a:t>How to define fairness?</a:t>
            </a:r>
          </a:p>
          <a:p>
            <a:pPr marL="342900" indent="-342900">
              <a:buFont typeface="Arial"/>
              <a:buChar char="•"/>
            </a:pPr>
            <a:endParaRPr lang="en-US" sz="3200" b="1" dirty="0" smtClean="0">
              <a:latin typeface="Gill Sans Light"/>
              <a:cs typeface="Gill Sans Light"/>
            </a:endParaRPr>
          </a:p>
          <a:p>
            <a:pPr marL="342900" indent="-342900">
              <a:buFont typeface="Arial"/>
              <a:buChar char="•"/>
            </a:pPr>
            <a:r>
              <a:rPr lang="en-US" sz="3200" b="1" dirty="0" smtClean="0">
                <a:latin typeface="Gill Sans Light"/>
                <a:cs typeface="Gill Sans Light"/>
              </a:rPr>
              <a:t>How to enable models that don’t discriminate?</a:t>
            </a:r>
          </a:p>
          <a:p>
            <a:pPr marL="342900" indent="-342900">
              <a:buFont typeface="Arial"/>
              <a:buChar char="•"/>
            </a:pPr>
            <a:endParaRPr lang="en-US" sz="3200" b="1" dirty="0" smtClean="0">
              <a:latin typeface="Gill Sans Light"/>
              <a:cs typeface="Gill Sans Light"/>
            </a:endParaRPr>
          </a:p>
          <a:p>
            <a:pPr marL="342900" indent="-342900">
              <a:buFont typeface="Arial"/>
              <a:buChar char="•"/>
            </a:pPr>
            <a:r>
              <a:rPr lang="en-US" sz="3200" b="1" dirty="0" smtClean="0">
                <a:latin typeface="Gill Sans Light"/>
                <a:cs typeface="Gill Sans Light"/>
              </a:rPr>
              <a:t>Fairness in Distributed/Federated Learning?</a:t>
            </a:r>
          </a:p>
          <a:p>
            <a:pPr marL="342900" indent="-342900">
              <a:buFont typeface="Arial"/>
              <a:buChar char="•"/>
            </a:pPr>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How is it for an adversary to poison the data and make a classifier biased?</a:t>
            </a:r>
          </a:p>
          <a:p>
            <a:pPr marL="342900" indent="-342900">
              <a:buFont typeface="Arial"/>
              <a:buChar char="•"/>
            </a:pPr>
            <a:endParaRPr lang="en-US" sz="3200" b="1" dirty="0">
              <a:latin typeface="Gill Sans Light"/>
              <a:cs typeface="Gill Sans Light"/>
            </a:endParaRPr>
          </a:p>
          <a:p>
            <a:pPr marL="342900" indent="-342900">
              <a:buFont typeface="Arial"/>
              <a:buChar char="•"/>
            </a:pPr>
            <a:r>
              <a:rPr lang="en-US" sz="3200" b="1" dirty="0" smtClean="0">
                <a:latin typeface="Gill Sans Light"/>
                <a:cs typeface="Gill Sans Light"/>
              </a:rPr>
              <a:t>Fairness and Differential Privacy?</a:t>
            </a:r>
          </a:p>
        </p:txBody>
      </p:sp>
    </p:spTree>
    <p:extLst>
      <p:ext uri="{BB962C8B-B14F-4D97-AF65-F5344CB8AC3E}">
        <p14:creationId xmlns:p14="http://schemas.microsoft.com/office/powerpoint/2010/main" val="32224415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18044" y="1676309"/>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Communication Bottlenecks</a:t>
            </a:r>
            <a:endParaRPr lang="en-US" sz="2400" i="1" dirty="0">
              <a:solidFill>
                <a:srgbClr val="FFFFFF"/>
              </a:solidFill>
              <a:latin typeface="Gill Sans Light"/>
              <a:cs typeface="Gill Sans Light"/>
            </a:endParaRPr>
          </a:p>
        </p:txBody>
      </p:sp>
      <p:sp>
        <p:nvSpPr>
          <p:cNvPr id="22" name="Rounded Rectangle 21"/>
          <p:cNvSpPr/>
          <p:nvPr/>
        </p:nvSpPr>
        <p:spPr>
          <a:xfrm>
            <a:off x="4664368" y="485511"/>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Gradient Quantization</a:t>
            </a:r>
            <a:endParaRPr lang="en-US" sz="2400" i="1" dirty="0">
              <a:solidFill>
                <a:srgbClr val="FFFFFF"/>
              </a:solidFill>
              <a:latin typeface="Gill Sans Light"/>
              <a:cs typeface="Gill Sans Light"/>
            </a:endParaRPr>
          </a:p>
        </p:txBody>
      </p:sp>
      <p:sp>
        <p:nvSpPr>
          <p:cNvPr id="24" name="Rounded Rectangle 23"/>
          <p:cNvSpPr/>
          <p:nvPr/>
        </p:nvSpPr>
        <p:spPr>
          <a:xfrm>
            <a:off x="4664368" y="3013800"/>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Heterogeneous systems</a:t>
            </a:r>
            <a:endParaRPr lang="en-US" sz="2400" i="1" dirty="0">
              <a:solidFill>
                <a:srgbClr val="FFFFFF"/>
              </a:solidFill>
              <a:latin typeface="Gill Sans Light"/>
              <a:cs typeface="Gill Sans Light"/>
            </a:endParaRPr>
          </a:p>
        </p:txBody>
      </p:sp>
      <p:sp>
        <p:nvSpPr>
          <p:cNvPr id="26" name="Rounded Rectangle 25"/>
          <p:cNvSpPr/>
          <p:nvPr/>
        </p:nvSpPr>
        <p:spPr>
          <a:xfrm>
            <a:off x="0" y="195801"/>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Distributed </a:t>
            </a:r>
            <a:r>
              <a:rPr lang="en-US" sz="2400" dirty="0" err="1" smtClean="0">
                <a:solidFill>
                  <a:srgbClr val="FFFFFF"/>
                </a:solidFill>
                <a:latin typeface="Gill Sans Light"/>
                <a:cs typeface="Gill Sans Light"/>
              </a:rPr>
              <a:t>vs</a:t>
            </a:r>
            <a:r>
              <a:rPr lang="en-US" sz="2400" dirty="0" smtClean="0">
                <a:solidFill>
                  <a:srgbClr val="FFFFFF"/>
                </a:solidFill>
                <a:latin typeface="Gill Sans Light"/>
                <a:cs typeface="Gill Sans Light"/>
              </a:rPr>
              <a:t> Parallel?</a:t>
            </a:r>
            <a:endParaRPr lang="en-US" sz="2400" i="1" dirty="0">
              <a:solidFill>
                <a:srgbClr val="FFFFFF"/>
              </a:solidFill>
              <a:latin typeface="Gill Sans Light"/>
              <a:cs typeface="Gill Sans Light"/>
            </a:endParaRPr>
          </a:p>
        </p:txBody>
      </p:sp>
      <p:sp>
        <p:nvSpPr>
          <p:cNvPr id="20" name="Rounded Rectangle 19"/>
          <p:cNvSpPr/>
          <p:nvPr/>
        </p:nvSpPr>
        <p:spPr>
          <a:xfrm>
            <a:off x="4664368" y="1640445"/>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Stragglers</a:t>
            </a:r>
            <a:endParaRPr lang="en-US" sz="2400" i="1" dirty="0">
              <a:solidFill>
                <a:srgbClr val="FFFFFF"/>
              </a:solidFill>
              <a:latin typeface="Gill Sans Light"/>
              <a:cs typeface="Gill Sans Light"/>
            </a:endParaRPr>
          </a:p>
        </p:txBody>
      </p:sp>
      <p:sp>
        <p:nvSpPr>
          <p:cNvPr id="23" name="Rounded Rectangle 22"/>
          <p:cNvSpPr/>
          <p:nvPr/>
        </p:nvSpPr>
        <p:spPr>
          <a:xfrm>
            <a:off x="-18044" y="4637325"/>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Fairness</a:t>
            </a:r>
            <a:endParaRPr lang="en-US" sz="2400" i="1" dirty="0">
              <a:solidFill>
                <a:srgbClr val="FFFFFF"/>
              </a:solidFill>
              <a:latin typeface="Gill Sans Light"/>
              <a:cs typeface="Gill Sans Light"/>
            </a:endParaRPr>
          </a:p>
        </p:txBody>
      </p:sp>
      <p:sp>
        <p:nvSpPr>
          <p:cNvPr id="25" name="Rounded Rectangle 24"/>
          <p:cNvSpPr/>
          <p:nvPr/>
        </p:nvSpPr>
        <p:spPr>
          <a:xfrm>
            <a:off x="-18044" y="3156817"/>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Model Quantization</a:t>
            </a:r>
            <a:endParaRPr lang="en-US" sz="2400" i="1" dirty="0">
              <a:solidFill>
                <a:srgbClr val="FFFFFF"/>
              </a:solidFill>
              <a:latin typeface="Gill Sans Light"/>
              <a:cs typeface="Gill Sans Light"/>
            </a:endParaRPr>
          </a:p>
        </p:txBody>
      </p:sp>
      <p:sp>
        <p:nvSpPr>
          <p:cNvPr id="33" name="Rounded Rectangle 32"/>
          <p:cNvSpPr/>
          <p:nvPr/>
        </p:nvSpPr>
        <p:spPr>
          <a:xfrm>
            <a:off x="4664368" y="5858963"/>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Robust Training</a:t>
            </a:r>
            <a:endParaRPr lang="en-US" sz="2400" i="1" dirty="0">
              <a:solidFill>
                <a:srgbClr val="FFFFFF"/>
              </a:solidFill>
              <a:latin typeface="Gill Sans Light"/>
              <a:cs typeface="Gill Sans Light"/>
            </a:endParaRPr>
          </a:p>
        </p:txBody>
      </p:sp>
      <p:sp>
        <p:nvSpPr>
          <p:cNvPr id="35" name="Rounded Rectangle 34"/>
          <p:cNvSpPr/>
          <p:nvPr/>
        </p:nvSpPr>
        <p:spPr>
          <a:xfrm>
            <a:off x="-18044" y="6117832"/>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Federated Learning</a:t>
            </a:r>
            <a:endParaRPr lang="en-US" sz="2400" i="1" dirty="0">
              <a:solidFill>
                <a:srgbClr val="FFFFFF"/>
              </a:solidFill>
              <a:latin typeface="Gill Sans Light"/>
              <a:cs typeface="Gill Sans Light"/>
            </a:endParaRPr>
          </a:p>
        </p:txBody>
      </p:sp>
      <p:sp>
        <p:nvSpPr>
          <p:cNvPr id="36" name="Rounded Rectangle 35"/>
          <p:cNvSpPr/>
          <p:nvPr/>
        </p:nvSpPr>
        <p:spPr>
          <a:xfrm>
            <a:off x="4664368" y="4476142"/>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Privacy</a:t>
            </a:r>
            <a:endParaRPr lang="en-US" sz="2400" i="1" dirty="0">
              <a:solidFill>
                <a:srgbClr val="FFFFFF"/>
              </a:solidFill>
              <a:latin typeface="Gill Sans Light"/>
              <a:cs typeface="Gill Sans Light"/>
            </a:endParaRPr>
          </a:p>
        </p:txBody>
      </p:sp>
    </p:spTree>
    <p:extLst>
      <p:ext uri="{BB962C8B-B14F-4D97-AF65-F5344CB8AC3E}">
        <p14:creationId xmlns:p14="http://schemas.microsoft.com/office/powerpoint/2010/main" val="2054945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animBg="1"/>
      <p:bldP spid="26" grpId="0" animBg="1"/>
      <p:bldP spid="20" grpId="0" animBg="1"/>
      <p:bldP spid="23" grpId="0" animBg="1"/>
      <p:bldP spid="25" grpId="0" animBg="1"/>
      <p:bldP spid="33" grpId="0" animBg="1"/>
      <p:bldP spid="35" grpId="0" animBg="1"/>
      <p:bldP spid="3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360708"/>
            <a:ext cx="9285110" cy="75438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b="1" dirty="0" smtClean="0">
                <a:solidFill>
                  <a:srgbClr val="FB3D6C"/>
                </a:solidFill>
                <a:latin typeface="Gill Sans Light"/>
                <a:cs typeface="Gill Sans Light"/>
              </a:rPr>
              <a:t>The goal:</a:t>
            </a:r>
          </a:p>
          <a:p>
            <a:pPr algn="ctr"/>
            <a:endParaRPr lang="en-US" sz="5500" b="1" dirty="0" smtClean="0">
              <a:solidFill>
                <a:srgbClr val="FB3D6C"/>
              </a:solidFill>
              <a:latin typeface="Gill Sans Light"/>
              <a:cs typeface="Gill Sans Light"/>
            </a:endParaRPr>
          </a:p>
          <a:p>
            <a:pPr algn="ctr"/>
            <a:r>
              <a:rPr lang="en-US" sz="5500" dirty="0" smtClean="0">
                <a:solidFill>
                  <a:srgbClr val="FFFFFF"/>
                </a:solidFill>
                <a:latin typeface="Gill Sans Light"/>
                <a:cs typeface="Gill Sans Light"/>
              </a:rPr>
              <a:t>Enable Fast, Robust, Interpretable, Fair</a:t>
            </a:r>
          </a:p>
          <a:p>
            <a:pPr algn="ctr"/>
            <a:r>
              <a:rPr lang="en-US" sz="5500" dirty="0" smtClean="0">
                <a:solidFill>
                  <a:srgbClr val="FFFFFF"/>
                </a:solidFill>
                <a:latin typeface="Gill Sans Light"/>
                <a:cs typeface="Gill Sans Light"/>
              </a:rPr>
              <a:t>Distributed Learning</a:t>
            </a:r>
          </a:p>
        </p:txBody>
      </p:sp>
    </p:spTree>
    <p:extLst>
      <p:ext uri="{BB962C8B-B14F-4D97-AF65-F5344CB8AC3E}">
        <p14:creationId xmlns:p14="http://schemas.microsoft.com/office/powerpoint/2010/main" val="3792170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spect="1"/>
          </p:cNvSpPr>
          <p:nvPr/>
        </p:nvSpPr>
        <p:spPr>
          <a:xfrm rot="20573928">
            <a:off x="2159390" y="2600498"/>
            <a:ext cx="2741892" cy="2350983"/>
          </a:xfrm>
          <a:prstGeom prst="ellipse">
            <a:avLst/>
          </a:prstGeom>
          <a:solidFill>
            <a:srgbClr val="137CF8">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tx1"/>
                </a:solidFill>
                <a:latin typeface="Gill Sans Light"/>
                <a:cs typeface="Gill Sans Light"/>
              </a:rPr>
              <a:t>Statistics /</a:t>
            </a:r>
          </a:p>
          <a:p>
            <a:pPr algn="ctr"/>
            <a:r>
              <a:rPr lang="en-US" sz="2300" dirty="0" smtClean="0">
                <a:solidFill>
                  <a:schemeClr val="tx1"/>
                </a:solidFill>
                <a:latin typeface="Gill Sans Light"/>
                <a:cs typeface="Gill Sans Light"/>
              </a:rPr>
              <a:t>Information Theory</a:t>
            </a:r>
            <a:endParaRPr lang="en-US" sz="2300" dirty="0">
              <a:solidFill>
                <a:schemeClr val="tx1"/>
              </a:solidFill>
              <a:latin typeface="Gill Sans Light"/>
              <a:cs typeface="Gill Sans Light"/>
            </a:endParaRPr>
          </a:p>
        </p:txBody>
      </p:sp>
      <p:sp>
        <p:nvSpPr>
          <p:cNvPr id="6" name="Oval 5"/>
          <p:cNvSpPr>
            <a:spLocks noChangeAspect="1"/>
          </p:cNvSpPr>
          <p:nvPr/>
        </p:nvSpPr>
        <p:spPr>
          <a:xfrm>
            <a:off x="3430972" y="1540833"/>
            <a:ext cx="2447890" cy="1976745"/>
          </a:xfrm>
          <a:prstGeom prst="ellipse">
            <a:avLst/>
          </a:prstGeom>
          <a:solidFill>
            <a:srgbClr val="D33072">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tx1"/>
                </a:solidFill>
                <a:latin typeface="Gill Sans Light"/>
                <a:cs typeface="Gill Sans Light"/>
              </a:rPr>
              <a:t>Algorithms / Optimization</a:t>
            </a:r>
            <a:endParaRPr lang="en-US" sz="2300" dirty="0">
              <a:solidFill>
                <a:schemeClr val="tx1"/>
              </a:solidFill>
              <a:latin typeface="Gill Sans Light"/>
              <a:cs typeface="Gill Sans Light"/>
            </a:endParaRPr>
          </a:p>
        </p:txBody>
      </p:sp>
      <p:sp>
        <p:nvSpPr>
          <p:cNvPr id="7" name="Oval 6"/>
          <p:cNvSpPr>
            <a:spLocks noChangeAspect="1"/>
          </p:cNvSpPr>
          <p:nvPr/>
        </p:nvSpPr>
        <p:spPr>
          <a:xfrm rot="1329853">
            <a:off x="4425952" y="2736320"/>
            <a:ext cx="2749932" cy="2207560"/>
          </a:xfrm>
          <a:prstGeom prst="ellipse">
            <a:avLst/>
          </a:prstGeom>
          <a:solidFill>
            <a:srgbClr val="323E9D">
              <a:alpha val="3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300" dirty="0" smtClean="0">
                <a:solidFill>
                  <a:schemeClr val="tx1"/>
                </a:solidFill>
                <a:latin typeface="Gill Sans Light"/>
                <a:cs typeface="Gill Sans Light"/>
              </a:rPr>
              <a:t>Systems</a:t>
            </a:r>
            <a:endParaRPr lang="en-US" sz="2300" dirty="0">
              <a:solidFill>
                <a:schemeClr val="tx1"/>
              </a:solidFill>
              <a:latin typeface="Gill Sans Light"/>
              <a:cs typeface="Gill Sans Light"/>
            </a:endParaRPr>
          </a:p>
        </p:txBody>
      </p:sp>
      <p:pic>
        <p:nvPicPr>
          <p:cNvPr id="10" name="Picture 9" descr="dfdf0141dfb121dadba1996d59ed2a5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613" y="2176340"/>
            <a:ext cx="2266513" cy="2266513"/>
          </a:xfrm>
          <a:prstGeom prst="rect">
            <a:avLst/>
          </a:prstGeom>
        </p:spPr>
      </p:pic>
      <p:sp>
        <p:nvSpPr>
          <p:cNvPr id="11" name="Rectangle 10"/>
          <p:cNvSpPr/>
          <p:nvPr/>
        </p:nvSpPr>
        <p:spPr>
          <a:xfrm>
            <a:off x="5695576" y="497865"/>
            <a:ext cx="2925481" cy="652605"/>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You want to be here!</a:t>
            </a:r>
            <a:endParaRPr lang="en-US" sz="2500" dirty="0">
              <a:latin typeface="Gill Sans Light"/>
              <a:cs typeface="Gill Sans Light"/>
            </a:endParaRPr>
          </a:p>
        </p:txBody>
      </p:sp>
      <p:cxnSp>
        <p:nvCxnSpPr>
          <p:cNvPr id="12" name="Curved Connector 11"/>
          <p:cNvCxnSpPr>
            <a:stCxn id="11" idx="1"/>
          </p:cNvCxnSpPr>
          <p:nvPr/>
        </p:nvCxnSpPr>
        <p:spPr>
          <a:xfrm rot="10800000" flipV="1">
            <a:off x="4721416" y="824168"/>
            <a:ext cx="974161" cy="2462890"/>
          </a:xfrm>
          <a:prstGeom prst="curvedConnector2">
            <a:avLst/>
          </a:prstGeom>
          <a:ln w="57150" cmpd="sng">
            <a:solidFill>
              <a:srgbClr val="C62E5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0470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1"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328348"/>
            <a:ext cx="9285110" cy="75438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200" b="1" dirty="0" smtClean="0">
                <a:solidFill>
                  <a:schemeClr val="bg1"/>
                </a:solidFill>
                <a:latin typeface="Gill Sans Light"/>
                <a:cs typeface="Gill Sans Light"/>
              </a:rPr>
              <a:t>I hope you had fun</a:t>
            </a:r>
            <a:endParaRPr lang="en-US" sz="7200" dirty="0" smtClean="0">
              <a:solidFill>
                <a:schemeClr val="bg1"/>
              </a:solidFill>
              <a:latin typeface="Gill Sans Light"/>
              <a:cs typeface="Gill Sans Light"/>
            </a:endParaRPr>
          </a:p>
        </p:txBody>
      </p:sp>
    </p:spTree>
    <p:extLst>
      <p:ext uri="{BB962C8B-B14F-4D97-AF65-F5344CB8AC3E}">
        <p14:creationId xmlns:p14="http://schemas.microsoft.com/office/powerpoint/2010/main" val="1472977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45335" y="0"/>
            <a:ext cx="10191455" cy="6858000"/>
          </a:xfrm>
          <a:prstGeom prst="rect">
            <a:avLst/>
          </a:prstGeom>
        </p:spPr>
      </p:pic>
      <p:sp>
        <p:nvSpPr>
          <p:cNvPr id="6" name="TextBox 5"/>
          <p:cNvSpPr txBox="1"/>
          <p:nvPr/>
        </p:nvSpPr>
        <p:spPr>
          <a:xfrm>
            <a:off x="7708351" y="126843"/>
            <a:ext cx="9143999" cy="938719"/>
          </a:xfrm>
          <a:prstGeom prst="rect">
            <a:avLst/>
          </a:prstGeom>
          <a:noFill/>
        </p:spPr>
        <p:txBody>
          <a:bodyPr wrap="square" rtlCol="0">
            <a:spAutoFit/>
          </a:bodyPr>
          <a:lstStyle/>
          <a:p>
            <a:r>
              <a:rPr lang="en-US" sz="5500" dirty="0" smtClean="0">
                <a:solidFill>
                  <a:srgbClr val="000000"/>
                </a:solidFill>
                <a:latin typeface="Gill Sans Light"/>
                <a:cs typeface="Gill Sans Light"/>
              </a:rPr>
              <a:t>fin</a:t>
            </a:r>
            <a:endParaRPr lang="en-US" sz="5500" i="1" dirty="0">
              <a:solidFill>
                <a:srgbClr val="000000"/>
              </a:solidFill>
              <a:latin typeface="Gill Sans Light"/>
              <a:cs typeface="Gill Sans Light"/>
            </a:endParaRPr>
          </a:p>
        </p:txBody>
      </p:sp>
    </p:spTree>
    <p:extLst>
      <p:ext uri="{BB962C8B-B14F-4D97-AF65-F5344CB8AC3E}">
        <p14:creationId xmlns:p14="http://schemas.microsoft.com/office/powerpoint/2010/main" val="3276001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b="1" dirty="0" smtClean="0">
                <a:solidFill>
                  <a:srgbClr val="000000"/>
                </a:solidFill>
                <a:latin typeface="Gill Sans Light"/>
                <a:cs typeface="Gill Sans Light"/>
              </a:rPr>
              <a:t>A case against Synchronization</a:t>
            </a:r>
            <a:endParaRPr lang="en-US" sz="2000" b="1" dirty="0">
              <a:solidFill>
                <a:srgbClr val="000000"/>
              </a:solidFill>
              <a:latin typeface="Gill Sans Light"/>
              <a:cs typeface="Gill Sans Light"/>
            </a:endParaRPr>
          </a:p>
        </p:txBody>
      </p:sp>
      <p:grpSp>
        <p:nvGrpSpPr>
          <p:cNvPr id="94" name="Group 93"/>
          <p:cNvGrpSpPr/>
          <p:nvPr/>
        </p:nvGrpSpPr>
        <p:grpSpPr>
          <a:xfrm>
            <a:off x="91846" y="5094832"/>
            <a:ext cx="8436693" cy="1272148"/>
            <a:chOff x="91846" y="5094832"/>
            <a:chExt cx="8436693" cy="1272148"/>
          </a:xfrm>
        </p:grpSpPr>
        <p:cxnSp>
          <p:nvCxnSpPr>
            <p:cNvPr id="49" name="Straight Arrow Connector 48"/>
            <p:cNvCxnSpPr/>
            <p:nvPr/>
          </p:nvCxnSpPr>
          <p:spPr>
            <a:xfrm flipV="1">
              <a:off x="1411676" y="5094832"/>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1422742" y="5666622"/>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1" name="Rectangle 50"/>
            <p:cNvSpPr/>
            <p:nvPr/>
          </p:nvSpPr>
          <p:spPr>
            <a:xfrm>
              <a:off x="1411676" y="5272234"/>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2" name="Rectangle 51"/>
            <p:cNvSpPr/>
            <p:nvPr/>
          </p:nvSpPr>
          <p:spPr>
            <a:xfrm>
              <a:off x="1422742" y="6061010"/>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4" name="TextBox 53"/>
            <p:cNvSpPr txBox="1"/>
            <p:nvPr/>
          </p:nvSpPr>
          <p:spPr>
            <a:xfrm>
              <a:off x="91846" y="5208871"/>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5" name="TextBox 54"/>
            <p:cNvSpPr txBox="1"/>
            <p:nvPr/>
          </p:nvSpPr>
          <p:spPr>
            <a:xfrm>
              <a:off x="91846" y="5603260"/>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56" name="TextBox 55"/>
            <p:cNvSpPr txBox="1"/>
            <p:nvPr/>
          </p:nvSpPr>
          <p:spPr>
            <a:xfrm>
              <a:off x="91846" y="5997648"/>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58" name="Rectangle 57"/>
            <p:cNvSpPr/>
            <p:nvPr/>
          </p:nvSpPr>
          <p:spPr>
            <a:xfrm>
              <a:off x="3149911" y="5666625"/>
              <a:ext cx="857434"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9" name="Rectangle 58"/>
            <p:cNvSpPr/>
            <p:nvPr/>
          </p:nvSpPr>
          <p:spPr>
            <a:xfrm>
              <a:off x="2326061" y="5272234"/>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0" name="Rectangle 59"/>
            <p:cNvSpPr/>
            <p:nvPr/>
          </p:nvSpPr>
          <p:spPr>
            <a:xfrm>
              <a:off x="2489524" y="6061013"/>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2" name="Rectangle 61"/>
            <p:cNvSpPr/>
            <p:nvPr/>
          </p:nvSpPr>
          <p:spPr>
            <a:xfrm>
              <a:off x="4086658" y="5666622"/>
              <a:ext cx="1243769" cy="242611"/>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3" name="Rectangle 62"/>
            <p:cNvSpPr/>
            <p:nvPr/>
          </p:nvSpPr>
          <p:spPr>
            <a:xfrm>
              <a:off x="4617450" y="5272234"/>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4" name="Rectangle 63"/>
            <p:cNvSpPr/>
            <p:nvPr/>
          </p:nvSpPr>
          <p:spPr>
            <a:xfrm>
              <a:off x="4137457" y="6061013"/>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grpSp>
        <p:nvGrpSpPr>
          <p:cNvPr id="128" name="Group 127"/>
          <p:cNvGrpSpPr/>
          <p:nvPr/>
        </p:nvGrpSpPr>
        <p:grpSpPr>
          <a:xfrm>
            <a:off x="63844" y="1584250"/>
            <a:ext cx="8521353" cy="1892705"/>
            <a:chOff x="63844" y="1584250"/>
            <a:chExt cx="8521353" cy="1892705"/>
          </a:xfrm>
        </p:grpSpPr>
        <p:cxnSp>
          <p:nvCxnSpPr>
            <p:cNvPr id="24" name="Straight Arrow Connector 23"/>
            <p:cNvCxnSpPr/>
            <p:nvPr/>
          </p:nvCxnSpPr>
          <p:spPr>
            <a:xfrm flipV="1">
              <a:off x="1383674" y="1999748"/>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394740" y="2571538"/>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6" name="Rectangle 25"/>
            <p:cNvSpPr/>
            <p:nvPr/>
          </p:nvSpPr>
          <p:spPr>
            <a:xfrm>
              <a:off x="1383674" y="2177150"/>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7" name="Rectangle 26"/>
            <p:cNvSpPr/>
            <p:nvPr/>
          </p:nvSpPr>
          <p:spPr>
            <a:xfrm>
              <a:off x="1394740" y="2965926"/>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36" name="TextBox 35"/>
            <p:cNvSpPr txBox="1"/>
            <p:nvPr/>
          </p:nvSpPr>
          <p:spPr>
            <a:xfrm>
              <a:off x="1383674" y="1584250"/>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37" name="TextBox 36"/>
            <p:cNvSpPr txBox="1"/>
            <p:nvPr/>
          </p:nvSpPr>
          <p:spPr>
            <a:xfrm>
              <a:off x="63844" y="2113787"/>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38" name="TextBox 37"/>
            <p:cNvSpPr txBox="1"/>
            <p:nvPr/>
          </p:nvSpPr>
          <p:spPr>
            <a:xfrm>
              <a:off x="63844" y="2508176"/>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39" name="TextBox 38"/>
            <p:cNvSpPr txBox="1"/>
            <p:nvPr/>
          </p:nvSpPr>
          <p:spPr>
            <a:xfrm>
              <a:off x="63844" y="2902564"/>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cxnSp>
          <p:nvCxnSpPr>
            <p:cNvPr id="41" name="Straight Connector 40"/>
            <p:cNvCxnSpPr>
              <a:endCxn id="65" idx="2"/>
            </p:cNvCxnSpPr>
            <p:nvPr/>
          </p:nvCxnSpPr>
          <p:spPr>
            <a:xfrm>
              <a:off x="3283415" y="1584250"/>
              <a:ext cx="0" cy="189270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528301" y="2571538"/>
              <a:ext cx="857434" cy="259544"/>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3" name="Rectangle 42"/>
            <p:cNvSpPr/>
            <p:nvPr/>
          </p:nvSpPr>
          <p:spPr>
            <a:xfrm>
              <a:off x="3517235" y="2177150"/>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4" name="Rectangle 43"/>
            <p:cNvSpPr/>
            <p:nvPr/>
          </p:nvSpPr>
          <p:spPr>
            <a:xfrm>
              <a:off x="3528301" y="2982862"/>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cxnSp>
          <p:nvCxnSpPr>
            <p:cNvPr id="45" name="Straight Connector 44"/>
            <p:cNvCxnSpPr>
              <a:endCxn id="66" idx="2"/>
            </p:cNvCxnSpPr>
            <p:nvPr/>
          </p:nvCxnSpPr>
          <p:spPr>
            <a:xfrm>
              <a:off x="5953841" y="1584250"/>
              <a:ext cx="0" cy="188928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6192215" y="2571538"/>
              <a:ext cx="1568636" cy="25954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7" name="Rectangle 46"/>
            <p:cNvSpPr/>
            <p:nvPr/>
          </p:nvSpPr>
          <p:spPr>
            <a:xfrm>
              <a:off x="6181150" y="2177150"/>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8" name="Rectangle 47"/>
            <p:cNvSpPr/>
            <p:nvPr/>
          </p:nvSpPr>
          <p:spPr>
            <a:xfrm>
              <a:off x="6192214" y="2982862"/>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5" name="Rectangle 64"/>
            <p:cNvSpPr/>
            <p:nvPr/>
          </p:nvSpPr>
          <p:spPr>
            <a:xfrm>
              <a:off x="3140123" y="1726045"/>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6" name="Rectangle 65"/>
            <p:cNvSpPr/>
            <p:nvPr/>
          </p:nvSpPr>
          <p:spPr>
            <a:xfrm>
              <a:off x="5810549" y="1722623"/>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sp>
        <p:nvSpPr>
          <p:cNvPr id="57" name="TextBox 56"/>
          <p:cNvSpPr txBox="1"/>
          <p:nvPr/>
        </p:nvSpPr>
        <p:spPr>
          <a:xfrm>
            <a:off x="37480" y="4323208"/>
            <a:ext cx="9106520" cy="46166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2400" b="1" dirty="0" smtClean="0">
                <a:solidFill>
                  <a:schemeClr val="bg1"/>
                </a:solidFill>
                <a:latin typeface="Gill Sans Light"/>
                <a:cs typeface="Gill Sans Light"/>
              </a:rPr>
              <a:t>Asynchronous World</a:t>
            </a:r>
          </a:p>
        </p:txBody>
      </p:sp>
      <p:sp>
        <p:nvSpPr>
          <p:cNvPr id="61" name="TextBox 60"/>
          <p:cNvSpPr txBox="1"/>
          <p:nvPr/>
        </p:nvSpPr>
        <p:spPr>
          <a:xfrm>
            <a:off x="3606196" y="1032733"/>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overheads</a:t>
            </a:r>
            <a:endParaRPr lang="en-US" sz="2000" dirty="0">
              <a:latin typeface="Gill Sans Light"/>
              <a:cs typeface="Gill Sans Light"/>
            </a:endParaRPr>
          </a:p>
        </p:txBody>
      </p:sp>
      <p:sp>
        <p:nvSpPr>
          <p:cNvPr id="71" name="TextBox 70"/>
          <p:cNvSpPr txBox="1"/>
          <p:nvPr/>
        </p:nvSpPr>
        <p:spPr>
          <a:xfrm>
            <a:off x="5722952" y="3745045"/>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stragglers</a:t>
            </a:r>
            <a:endParaRPr lang="en-US" sz="2000" dirty="0">
              <a:latin typeface="Gill Sans Light"/>
              <a:cs typeface="Gill Sans Light"/>
            </a:endParaRPr>
          </a:p>
        </p:txBody>
      </p:sp>
      <p:cxnSp>
        <p:nvCxnSpPr>
          <p:cNvPr id="72" name="Curved Connector 71"/>
          <p:cNvCxnSpPr>
            <a:stCxn id="71" idx="0"/>
            <a:endCxn id="48" idx="2"/>
          </p:cNvCxnSpPr>
          <p:nvPr/>
        </p:nvCxnSpPr>
        <p:spPr>
          <a:xfrm rot="5400000" flipH="1" flipV="1">
            <a:off x="6801669" y="3158008"/>
            <a:ext cx="519575" cy="654500"/>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3" name="Curved Connector 72"/>
          <p:cNvCxnSpPr>
            <a:stCxn id="71" idx="0"/>
            <a:endCxn id="25" idx="2"/>
          </p:cNvCxnSpPr>
          <p:nvPr/>
        </p:nvCxnSpPr>
        <p:spPr>
          <a:xfrm rot="16200000" flipV="1">
            <a:off x="4014204" y="1025042"/>
            <a:ext cx="930899" cy="450910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4" name="Curved Connector 73"/>
          <p:cNvCxnSpPr>
            <a:stCxn id="71" idx="0"/>
            <a:endCxn id="43" idx="2"/>
          </p:cNvCxnSpPr>
          <p:nvPr/>
        </p:nvCxnSpPr>
        <p:spPr>
          <a:xfrm rot="16200000" flipV="1">
            <a:off x="5018869" y="2029707"/>
            <a:ext cx="1325288" cy="210538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8" name="Curved Connector 97"/>
          <p:cNvCxnSpPr/>
          <p:nvPr/>
        </p:nvCxnSpPr>
        <p:spPr>
          <a:xfrm rot="5400000">
            <a:off x="3803832" y="912427"/>
            <a:ext cx="293202" cy="1334035"/>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9" name="Curved Connector 98"/>
          <p:cNvCxnSpPr/>
          <p:nvPr/>
        </p:nvCxnSpPr>
        <p:spPr>
          <a:xfrm rot="16200000" flipH="1">
            <a:off x="5140755" y="909537"/>
            <a:ext cx="289780" cy="1336391"/>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00" name="Rectangle 99"/>
          <p:cNvSpPr/>
          <p:nvPr/>
        </p:nvSpPr>
        <p:spPr>
          <a:xfrm>
            <a:off x="6833801" y="5466567"/>
            <a:ext cx="1666736" cy="40011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Faster</a:t>
            </a:r>
            <a:endParaRPr lang="en-US" sz="2000" dirty="0" smtClean="0">
              <a:solidFill>
                <a:schemeClr val="bg1"/>
              </a:solidFill>
              <a:latin typeface="Gill Sans Light"/>
              <a:cs typeface="Gill Sans Light"/>
            </a:endParaRPr>
          </a:p>
        </p:txBody>
      </p:sp>
      <p:sp>
        <p:nvSpPr>
          <p:cNvPr id="101" name="Rectangle 100"/>
          <p:cNvSpPr/>
          <p:nvPr/>
        </p:nvSpPr>
        <p:spPr>
          <a:xfrm>
            <a:off x="6833801" y="6013037"/>
            <a:ext cx="1666736" cy="707886"/>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Easier to Implement</a:t>
            </a:r>
            <a:endParaRPr lang="en-US" sz="2000" dirty="0" smtClean="0">
              <a:solidFill>
                <a:schemeClr val="bg1"/>
              </a:solidFill>
              <a:latin typeface="Gill Sans Light"/>
              <a:cs typeface="Gill Sans Light"/>
            </a:endParaRPr>
          </a:p>
        </p:txBody>
      </p:sp>
    </p:spTree>
    <p:extLst>
      <p:ext uri="{BB962C8B-B14F-4D97-AF65-F5344CB8AC3E}">
        <p14:creationId xmlns:p14="http://schemas.microsoft.com/office/powerpoint/2010/main" val="2287671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ppt_y</p:attrName>
                                        </p:attrNameLst>
                                      </p:cBhvr>
                                      <p:tavLst>
                                        <p:tav tm="0">
                                          <p:val>
                                            <p:strVal val="#ppt_y+#ppt_h*1.125000"/>
                                          </p:val>
                                        </p:tav>
                                        <p:tav tm="100000">
                                          <p:val>
                                            <p:strVal val="#ppt_y"/>
                                          </p:val>
                                        </p:tav>
                                      </p:tavLst>
                                    </p:anim>
                                    <p:animEffect transition="in" filter="wipe(up)">
                                      <p:cBhvr>
                                        <p:cTn id="8" dur="500"/>
                                        <p:tgtEl>
                                          <p:spTgt spid="61"/>
                                        </p:tgtEl>
                                      </p:cBhvr>
                                    </p:animEffect>
                                  </p:childTnLst>
                                </p:cTn>
                              </p:par>
                              <p:par>
                                <p:cTn id="9" presetID="12" presetClass="entr" presetSubtype="4"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500"/>
                                        <p:tgtEl>
                                          <p:spTgt spid="99"/>
                                        </p:tgtEl>
                                        <p:attrNameLst>
                                          <p:attrName>ppt_y</p:attrName>
                                        </p:attrNameLst>
                                      </p:cBhvr>
                                      <p:tavLst>
                                        <p:tav tm="0">
                                          <p:val>
                                            <p:strVal val="#ppt_y+#ppt_h*1.125000"/>
                                          </p:val>
                                        </p:tav>
                                        <p:tav tm="100000">
                                          <p:val>
                                            <p:strVal val="#ppt_y"/>
                                          </p:val>
                                        </p:tav>
                                      </p:tavLst>
                                    </p:anim>
                                    <p:animEffect transition="in" filter="wipe(up)">
                                      <p:cBhvr>
                                        <p:cTn id="12" dur="500"/>
                                        <p:tgtEl>
                                          <p:spTgt spid="99"/>
                                        </p:tgtEl>
                                      </p:cBhvr>
                                    </p:animEffect>
                                  </p:childTnLst>
                                </p:cTn>
                              </p:par>
                              <p:par>
                                <p:cTn id="13" presetID="12" presetClass="entr" presetSubtype="4"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p:tgtEl>
                                          <p:spTgt spid="98"/>
                                        </p:tgtEl>
                                        <p:attrNameLst>
                                          <p:attrName>ppt_y</p:attrName>
                                        </p:attrNameLst>
                                      </p:cBhvr>
                                      <p:tavLst>
                                        <p:tav tm="0">
                                          <p:val>
                                            <p:strVal val="#ppt_y+#ppt_h*1.125000"/>
                                          </p:val>
                                        </p:tav>
                                        <p:tav tm="100000">
                                          <p:val>
                                            <p:strVal val="#ppt_y"/>
                                          </p:val>
                                        </p:tav>
                                      </p:tavLst>
                                    </p:anim>
                                    <p:animEffect transition="in" filter="wipe(up)">
                                      <p:cBhvr>
                                        <p:cTn id="16" dur="5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p:tgtEl>
                                          <p:spTgt spid="74"/>
                                        </p:tgtEl>
                                        <p:attrNameLst>
                                          <p:attrName>ppt_y</p:attrName>
                                        </p:attrNameLst>
                                      </p:cBhvr>
                                      <p:tavLst>
                                        <p:tav tm="0">
                                          <p:val>
                                            <p:strVal val="#ppt_y+#ppt_h*1.125000"/>
                                          </p:val>
                                        </p:tav>
                                        <p:tav tm="100000">
                                          <p:val>
                                            <p:strVal val="#ppt_y"/>
                                          </p:val>
                                        </p:tav>
                                      </p:tavLst>
                                    </p:anim>
                                    <p:animEffect transition="in" filter="wipe(up)">
                                      <p:cBhvr>
                                        <p:cTn id="22" dur="500"/>
                                        <p:tgtEl>
                                          <p:spTgt spid="74"/>
                                        </p:tgtEl>
                                      </p:cBhvr>
                                    </p:animEffect>
                                  </p:childTnLst>
                                </p:cTn>
                              </p:par>
                              <p:par>
                                <p:cTn id="23" presetID="12" presetClass="entr" presetSubtype="4"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p:tgtEl>
                                          <p:spTgt spid="73"/>
                                        </p:tgtEl>
                                        <p:attrNameLst>
                                          <p:attrName>ppt_y</p:attrName>
                                        </p:attrNameLst>
                                      </p:cBhvr>
                                      <p:tavLst>
                                        <p:tav tm="0">
                                          <p:val>
                                            <p:strVal val="#ppt_y+#ppt_h*1.125000"/>
                                          </p:val>
                                        </p:tav>
                                        <p:tav tm="100000">
                                          <p:val>
                                            <p:strVal val="#ppt_y"/>
                                          </p:val>
                                        </p:tav>
                                      </p:tavLst>
                                    </p:anim>
                                    <p:animEffect transition="in" filter="wipe(up)">
                                      <p:cBhvr>
                                        <p:cTn id="26" dur="500"/>
                                        <p:tgtEl>
                                          <p:spTgt spid="73"/>
                                        </p:tgtEl>
                                      </p:cBhvr>
                                    </p:animEffect>
                                  </p:childTnLst>
                                </p:cTn>
                              </p:par>
                              <p:par>
                                <p:cTn id="27" presetID="12" presetClass="entr" presetSubtype="4"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additive="base">
                                        <p:cTn id="29" dur="500"/>
                                        <p:tgtEl>
                                          <p:spTgt spid="72"/>
                                        </p:tgtEl>
                                        <p:attrNameLst>
                                          <p:attrName>ppt_y</p:attrName>
                                        </p:attrNameLst>
                                      </p:cBhvr>
                                      <p:tavLst>
                                        <p:tav tm="0">
                                          <p:val>
                                            <p:strVal val="#ppt_y+#ppt_h*1.125000"/>
                                          </p:val>
                                        </p:tav>
                                        <p:tav tm="100000">
                                          <p:val>
                                            <p:strVal val="#ppt_y"/>
                                          </p:val>
                                        </p:tav>
                                      </p:tavLst>
                                    </p:anim>
                                    <p:animEffect transition="in" filter="wipe(up)">
                                      <p:cBhvr>
                                        <p:cTn id="30" dur="500"/>
                                        <p:tgtEl>
                                          <p:spTgt spid="72"/>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additive="base">
                                        <p:cTn id="33" dur="500"/>
                                        <p:tgtEl>
                                          <p:spTgt spid="71"/>
                                        </p:tgtEl>
                                        <p:attrNameLst>
                                          <p:attrName>ppt_y</p:attrName>
                                        </p:attrNameLst>
                                      </p:cBhvr>
                                      <p:tavLst>
                                        <p:tav tm="0">
                                          <p:val>
                                            <p:strVal val="#ppt_y+#ppt_h*1.125000"/>
                                          </p:val>
                                        </p:tav>
                                        <p:tav tm="100000">
                                          <p:val>
                                            <p:strVal val="#ppt_y"/>
                                          </p:val>
                                        </p:tav>
                                      </p:tavLst>
                                    </p:anim>
                                    <p:animEffect transition="in" filter="wipe(up)">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p:tgtEl>
                                          <p:spTgt spid="57"/>
                                        </p:tgtEl>
                                        <p:attrNameLst>
                                          <p:attrName>ppt_y</p:attrName>
                                        </p:attrNameLst>
                                      </p:cBhvr>
                                      <p:tavLst>
                                        <p:tav tm="0">
                                          <p:val>
                                            <p:strVal val="#ppt_y+#ppt_h*1.125000"/>
                                          </p:val>
                                        </p:tav>
                                        <p:tav tm="100000">
                                          <p:val>
                                            <p:strVal val="#ppt_y"/>
                                          </p:val>
                                        </p:tav>
                                      </p:tavLst>
                                    </p:anim>
                                    <p:animEffect transition="in" filter="wipe(up)">
                                      <p:cBhvr>
                                        <p:cTn id="40" dur="500"/>
                                        <p:tgtEl>
                                          <p:spTgt spid="57"/>
                                        </p:tgtEl>
                                      </p:cBhvr>
                                    </p:animEffect>
                                  </p:childTnLst>
                                </p:cTn>
                              </p:par>
                              <p:par>
                                <p:cTn id="41" presetID="2" presetClass="entr" presetSubtype="8"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0-#ppt_w/2"/>
                                          </p:val>
                                        </p:tav>
                                        <p:tav tm="100000">
                                          <p:val>
                                            <p:strVal val="#ppt_x"/>
                                          </p:val>
                                        </p:tav>
                                      </p:tavLst>
                                    </p:anim>
                                    <p:anim calcmode="lin" valueType="num">
                                      <p:cBhvr additive="base">
                                        <p:cTn id="44"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P spid="71" grpId="0" animBg="1"/>
      <p:bldP spid="100" grpId="0" animBg="1"/>
      <p:bldP spid="10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500" dirty="0" smtClean="0">
                <a:solidFill>
                  <a:srgbClr val="000000"/>
                </a:solidFill>
                <a:latin typeface="Gill Sans Light"/>
                <a:cs typeface="Gill Sans Light"/>
              </a:rPr>
              <a:t>Challenges in </a:t>
            </a:r>
            <a:r>
              <a:rPr lang="en-US" sz="4500" dirty="0" err="1" smtClean="0">
                <a:solidFill>
                  <a:srgbClr val="000000"/>
                </a:solidFill>
                <a:latin typeface="Gill Sans Light"/>
                <a:cs typeface="Gill Sans Light"/>
              </a:rPr>
              <a:t>Hogwild</a:t>
            </a:r>
            <a:r>
              <a:rPr lang="en-US" sz="4500" dirty="0" smtClean="0">
                <a:solidFill>
                  <a:srgbClr val="000000"/>
                </a:solidFill>
                <a:latin typeface="Gill Sans Light"/>
                <a:cs typeface="Gill Sans Light"/>
              </a:rPr>
              <a:t>!</a:t>
            </a:r>
            <a:endParaRPr lang="en-US" sz="4500" dirty="0">
              <a:solidFill>
                <a:srgbClr val="000000"/>
              </a:solidFill>
              <a:latin typeface="Gill Sans Light"/>
              <a:cs typeface="Gill Sans Light"/>
            </a:endParaRPr>
          </a:p>
        </p:txBody>
      </p:sp>
      <p:grpSp>
        <p:nvGrpSpPr>
          <p:cNvPr id="51" name="Group 50"/>
          <p:cNvGrpSpPr/>
          <p:nvPr/>
        </p:nvGrpSpPr>
        <p:grpSpPr>
          <a:xfrm>
            <a:off x="1205405" y="2201793"/>
            <a:ext cx="2210624" cy="630646"/>
            <a:chOff x="516129" y="2612620"/>
            <a:chExt cx="2210624" cy="630646"/>
          </a:xfrm>
        </p:grpSpPr>
        <p:pic>
          <p:nvPicPr>
            <p:cNvPr id="52" name="Picture 51"/>
            <p:cNvPicPr>
              <a:picLocks noChangeAspect="1"/>
            </p:cNvPicPr>
            <p:nvPr/>
          </p:nvPicPr>
          <p:blipFill>
            <a:blip r:embed="rId3"/>
            <a:stretch>
              <a:fillRect/>
            </a:stretch>
          </p:blipFill>
          <p:spPr>
            <a:xfrm>
              <a:off x="2096107" y="2612620"/>
              <a:ext cx="630646" cy="630646"/>
            </a:xfrm>
            <a:prstGeom prst="rect">
              <a:avLst/>
            </a:prstGeom>
          </p:spPr>
        </p:pic>
        <p:sp>
          <p:nvSpPr>
            <p:cNvPr id="53" name="TextBox 52"/>
            <p:cNvSpPr txBox="1"/>
            <p:nvPr/>
          </p:nvSpPr>
          <p:spPr>
            <a:xfrm>
              <a:off x="516129" y="2704805"/>
              <a:ext cx="1553718"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1</a:t>
              </a:r>
              <a:endParaRPr lang="en-US" sz="2300" dirty="0">
                <a:solidFill>
                  <a:srgbClr val="000000"/>
                </a:solidFill>
                <a:latin typeface="Gill Sans Light"/>
                <a:cs typeface="Gill Sans Light"/>
              </a:endParaRPr>
            </a:p>
          </p:txBody>
        </p:sp>
      </p:grpSp>
      <p:grpSp>
        <p:nvGrpSpPr>
          <p:cNvPr id="54" name="Group 53"/>
          <p:cNvGrpSpPr/>
          <p:nvPr/>
        </p:nvGrpSpPr>
        <p:grpSpPr>
          <a:xfrm>
            <a:off x="1205405" y="3128764"/>
            <a:ext cx="2210624" cy="630646"/>
            <a:chOff x="516129" y="3539591"/>
            <a:chExt cx="2210624" cy="630646"/>
          </a:xfrm>
        </p:grpSpPr>
        <p:pic>
          <p:nvPicPr>
            <p:cNvPr id="55" name="Picture 54"/>
            <p:cNvPicPr>
              <a:picLocks noChangeAspect="1"/>
            </p:cNvPicPr>
            <p:nvPr/>
          </p:nvPicPr>
          <p:blipFill>
            <a:blip r:embed="rId3"/>
            <a:stretch>
              <a:fillRect/>
            </a:stretch>
          </p:blipFill>
          <p:spPr>
            <a:xfrm>
              <a:off x="2096107" y="3539591"/>
              <a:ext cx="630646" cy="630646"/>
            </a:xfrm>
            <a:prstGeom prst="rect">
              <a:avLst/>
            </a:prstGeom>
          </p:spPr>
        </p:pic>
        <p:sp>
          <p:nvSpPr>
            <p:cNvPr id="56" name="TextBox 55"/>
            <p:cNvSpPr txBox="1"/>
            <p:nvPr/>
          </p:nvSpPr>
          <p:spPr>
            <a:xfrm>
              <a:off x="516129" y="3631776"/>
              <a:ext cx="1553718"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2</a:t>
              </a:r>
              <a:endParaRPr lang="en-US" sz="2300" dirty="0">
                <a:solidFill>
                  <a:srgbClr val="000000"/>
                </a:solidFill>
                <a:latin typeface="Gill Sans Light"/>
                <a:cs typeface="Gill Sans Light"/>
              </a:endParaRPr>
            </a:p>
          </p:txBody>
        </p:sp>
      </p:grpSp>
      <p:grpSp>
        <p:nvGrpSpPr>
          <p:cNvPr id="57" name="Group 56"/>
          <p:cNvGrpSpPr/>
          <p:nvPr/>
        </p:nvGrpSpPr>
        <p:grpSpPr>
          <a:xfrm>
            <a:off x="1205405" y="4699135"/>
            <a:ext cx="2210624" cy="630646"/>
            <a:chOff x="516129" y="5109962"/>
            <a:chExt cx="2210624" cy="630646"/>
          </a:xfrm>
        </p:grpSpPr>
        <p:pic>
          <p:nvPicPr>
            <p:cNvPr id="58" name="Picture 57"/>
            <p:cNvPicPr>
              <a:picLocks noChangeAspect="1"/>
            </p:cNvPicPr>
            <p:nvPr/>
          </p:nvPicPr>
          <p:blipFill>
            <a:blip r:embed="rId3"/>
            <a:stretch>
              <a:fillRect/>
            </a:stretch>
          </p:blipFill>
          <p:spPr>
            <a:xfrm>
              <a:off x="2096107" y="5109962"/>
              <a:ext cx="630646" cy="630646"/>
            </a:xfrm>
            <a:prstGeom prst="rect">
              <a:avLst/>
            </a:prstGeom>
          </p:spPr>
        </p:pic>
        <p:sp>
          <p:nvSpPr>
            <p:cNvPr id="59" name="TextBox 58"/>
            <p:cNvSpPr txBox="1"/>
            <p:nvPr/>
          </p:nvSpPr>
          <p:spPr>
            <a:xfrm>
              <a:off x="516129" y="5202147"/>
              <a:ext cx="1556599"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P</a:t>
              </a:r>
              <a:endParaRPr lang="en-US" sz="2300" dirty="0">
                <a:solidFill>
                  <a:srgbClr val="000000"/>
                </a:solidFill>
                <a:latin typeface="Gill Sans Light"/>
                <a:cs typeface="Gill Sans Light"/>
              </a:endParaRPr>
            </a:p>
          </p:txBody>
        </p:sp>
      </p:grpSp>
      <p:pic>
        <p:nvPicPr>
          <p:cNvPr id="60" name="Picture 5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286" y="4017022"/>
            <a:ext cx="63500" cy="419100"/>
          </a:xfrm>
          <a:prstGeom prst="rect">
            <a:avLst/>
          </a:prstGeom>
        </p:spPr>
      </p:pic>
      <p:grpSp>
        <p:nvGrpSpPr>
          <p:cNvPr id="61" name="Group 60"/>
          <p:cNvGrpSpPr/>
          <p:nvPr/>
        </p:nvGrpSpPr>
        <p:grpSpPr>
          <a:xfrm>
            <a:off x="4873984" y="1735005"/>
            <a:ext cx="513019" cy="3979417"/>
            <a:chOff x="4467482" y="2298908"/>
            <a:chExt cx="513019" cy="3979417"/>
          </a:xfrm>
        </p:grpSpPr>
        <p:sp>
          <p:nvSpPr>
            <p:cNvPr id="62" name="Rectangle 61"/>
            <p:cNvSpPr>
              <a:spLocks/>
            </p:cNvSpPr>
            <p:nvPr/>
          </p:nvSpPr>
          <p:spPr>
            <a:xfrm>
              <a:off x="4467482" y="2298908"/>
              <a:ext cx="513019" cy="3979417"/>
            </a:xfrm>
            <a:prstGeom prst="rect">
              <a:avLst/>
            </a:prstGeom>
            <a:solidFill>
              <a:srgbClr val="5DDDA6"/>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3" name="Rectangle 62"/>
            <p:cNvSpPr>
              <a:spLocks noChangeAspect="1"/>
            </p:cNvSpPr>
            <p:nvPr/>
          </p:nvSpPr>
          <p:spPr>
            <a:xfrm>
              <a:off x="4540836" y="238572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Rectangle 63"/>
            <p:cNvSpPr>
              <a:spLocks noChangeAspect="1"/>
            </p:cNvSpPr>
            <p:nvPr/>
          </p:nvSpPr>
          <p:spPr>
            <a:xfrm>
              <a:off x="4540836" y="2922319"/>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Rectangle 64"/>
            <p:cNvSpPr>
              <a:spLocks noChangeAspect="1"/>
            </p:cNvSpPr>
            <p:nvPr/>
          </p:nvSpPr>
          <p:spPr>
            <a:xfrm>
              <a:off x="4540836" y="345891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6" name="Rectangle 65"/>
            <p:cNvSpPr>
              <a:spLocks noChangeAspect="1"/>
            </p:cNvSpPr>
            <p:nvPr/>
          </p:nvSpPr>
          <p:spPr>
            <a:xfrm>
              <a:off x="4540836" y="586776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7" name="Rectangle 66"/>
            <p:cNvSpPr>
              <a:spLocks noChangeAspect="1"/>
            </p:cNvSpPr>
            <p:nvPr/>
          </p:nvSpPr>
          <p:spPr>
            <a:xfrm>
              <a:off x="4540836" y="5331168"/>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8" name="Rectangle 67"/>
            <p:cNvSpPr>
              <a:spLocks noChangeAspect="1"/>
            </p:cNvSpPr>
            <p:nvPr/>
          </p:nvSpPr>
          <p:spPr>
            <a:xfrm>
              <a:off x="4540836" y="3995509"/>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9" name="Picture 6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297" y="4637399"/>
              <a:ext cx="63500" cy="419100"/>
            </a:xfrm>
            <a:prstGeom prst="rect">
              <a:avLst/>
            </a:prstGeom>
          </p:spPr>
        </p:pic>
      </p:grpSp>
      <p:sp>
        <p:nvSpPr>
          <p:cNvPr id="70" name="TextBox 69"/>
          <p:cNvSpPr txBox="1"/>
          <p:nvPr/>
        </p:nvSpPr>
        <p:spPr>
          <a:xfrm>
            <a:off x="4124301" y="1079215"/>
            <a:ext cx="2065996" cy="446276"/>
          </a:xfrm>
          <a:prstGeom prst="rect">
            <a:avLst/>
          </a:prstGeom>
          <a:noFill/>
        </p:spPr>
        <p:txBody>
          <a:bodyPr wrap="none" rtlCol="0">
            <a:spAutoFit/>
          </a:bodyPr>
          <a:lstStyle/>
          <a:p>
            <a:r>
              <a:rPr lang="en-US" sz="2300" dirty="0" smtClean="0">
                <a:solidFill>
                  <a:srgbClr val="000000"/>
                </a:solidFill>
                <a:latin typeface="Gill Sans Light"/>
                <a:cs typeface="Gill Sans Light"/>
              </a:rPr>
              <a:t>Shared Memory</a:t>
            </a:r>
            <a:endParaRPr lang="en-US" sz="2300" dirty="0">
              <a:solidFill>
                <a:srgbClr val="000000"/>
              </a:solidFill>
              <a:latin typeface="Gill Sans Light"/>
              <a:cs typeface="Gill Sans Light"/>
            </a:endParaRPr>
          </a:p>
        </p:txBody>
      </p:sp>
      <p:grpSp>
        <p:nvGrpSpPr>
          <p:cNvPr id="71" name="Group 70"/>
          <p:cNvGrpSpPr/>
          <p:nvPr/>
        </p:nvGrpSpPr>
        <p:grpSpPr>
          <a:xfrm>
            <a:off x="3416029" y="1955735"/>
            <a:ext cx="1531309" cy="536595"/>
            <a:chOff x="4445202" y="1691992"/>
            <a:chExt cx="1531309" cy="536595"/>
          </a:xfrm>
        </p:grpSpPr>
        <p:cxnSp>
          <p:nvCxnSpPr>
            <p:cNvPr id="72" name="Straight Arrow Connector 71"/>
            <p:cNvCxnSpPr>
              <a:stCxn id="52" idx="3"/>
              <a:endCxn id="63" idx="1"/>
            </p:cNvCxnSpPr>
            <p:nvPr/>
          </p:nvCxnSpPr>
          <p:spPr>
            <a:xfrm flipV="1">
              <a:off x="4445202" y="1691992"/>
              <a:ext cx="1531309" cy="5254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52" idx="3"/>
              <a:endCxn id="64" idx="1"/>
            </p:cNvCxnSpPr>
            <p:nvPr/>
          </p:nvCxnSpPr>
          <p:spPr>
            <a:xfrm>
              <a:off x="4445202" y="2217467"/>
              <a:ext cx="1531309" cy="111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3416029" y="3565520"/>
            <a:ext cx="1531309" cy="1872255"/>
            <a:chOff x="4445202" y="3301777"/>
            <a:chExt cx="1531309" cy="1872255"/>
          </a:xfrm>
        </p:grpSpPr>
        <p:cxnSp>
          <p:nvCxnSpPr>
            <p:cNvPr id="75" name="Straight Arrow Connector 74"/>
            <p:cNvCxnSpPr>
              <a:stCxn id="58" idx="3"/>
              <a:endCxn id="68" idx="1"/>
            </p:cNvCxnSpPr>
            <p:nvPr/>
          </p:nvCxnSpPr>
          <p:spPr>
            <a:xfrm flipV="1">
              <a:off x="4445202" y="3301777"/>
              <a:ext cx="1531309" cy="14130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8" idx="3"/>
              <a:endCxn id="66" idx="1"/>
            </p:cNvCxnSpPr>
            <p:nvPr/>
          </p:nvCxnSpPr>
          <p:spPr>
            <a:xfrm>
              <a:off x="4445202" y="4714809"/>
              <a:ext cx="1531309" cy="4592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58" idx="3"/>
              <a:endCxn id="67" idx="1"/>
            </p:cNvCxnSpPr>
            <p:nvPr/>
          </p:nvCxnSpPr>
          <p:spPr>
            <a:xfrm flipV="1">
              <a:off x="4445202" y="4637436"/>
              <a:ext cx="1531309" cy="773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416029" y="2492330"/>
            <a:ext cx="1531309" cy="2945445"/>
            <a:chOff x="4445202" y="2228587"/>
            <a:chExt cx="1531309" cy="2945445"/>
          </a:xfrm>
        </p:grpSpPr>
        <p:cxnSp>
          <p:nvCxnSpPr>
            <p:cNvPr id="79" name="Straight Arrow Connector 78"/>
            <p:cNvCxnSpPr>
              <a:stCxn id="55" idx="3"/>
              <a:endCxn id="64" idx="1"/>
            </p:cNvCxnSpPr>
            <p:nvPr/>
          </p:nvCxnSpPr>
          <p:spPr>
            <a:xfrm flipV="1">
              <a:off x="4445202" y="2228587"/>
              <a:ext cx="1531309" cy="9158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55" idx="3"/>
              <a:endCxn id="68" idx="1"/>
            </p:cNvCxnSpPr>
            <p:nvPr/>
          </p:nvCxnSpPr>
          <p:spPr>
            <a:xfrm>
              <a:off x="4445202" y="3144438"/>
              <a:ext cx="1531309" cy="1573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55" idx="3"/>
              <a:endCxn id="66" idx="1"/>
            </p:cNvCxnSpPr>
            <p:nvPr/>
          </p:nvCxnSpPr>
          <p:spPr>
            <a:xfrm>
              <a:off x="4445202" y="3144438"/>
              <a:ext cx="1531309" cy="20295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55" idx="3"/>
              <a:endCxn id="65" idx="1"/>
            </p:cNvCxnSpPr>
            <p:nvPr/>
          </p:nvCxnSpPr>
          <p:spPr>
            <a:xfrm flipV="1">
              <a:off x="4445202" y="2765182"/>
              <a:ext cx="1531309" cy="3792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498306" y="2736204"/>
            <a:ext cx="3535656" cy="3277821"/>
          </a:xfrm>
          <a:prstGeom prst="rect">
            <a:avLst/>
          </a:prstGeom>
          <a:solidFill>
            <a:srgbClr val="CECCFD">
              <a:alpha val="66000"/>
            </a:srgbClr>
          </a:solidFill>
          <a:effectLst>
            <a:outerShdw blurRad="50800" dist="38100" dir="2700000" algn="tl" rotWithShape="0">
              <a:prstClr val="black">
                <a:alpha val="40000"/>
              </a:prstClr>
            </a:outerShdw>
          </a:effectLst>
        </p:spPr>
        <p:txBody>
          <a:bodyPr wrap="square">
            <a:spAutoFit/>
          </a:bodyPr>
          <a:lstStyle/>
          <a:p>
            <a:pPr algn="ctr"/>
            <a:r>
              <a:rPr lang="en-US" sz="2300" b="1" dirty="0">
                <a:latin typeface="Gill Sans Light"/>
                <a:cs typeface="Gill Sans Light"/>
              </a:rPr>
              <a:t>Issues</a:t>
            </a:r>
            <a:r>
              <a:rPr lang="en-US" sz="2300" b="1" dirty="0" smtClean="0">
                <a:latin typeface="Gill Sans Light"/>
                <a:cs typeface="Gill Sans Light"/>
              </a:rPr>
              <a:t>:</a:t>
            </a:r>
          </a:p>
          <a:p>
            <a:pPr algn="ctr"/>
            <a:endParaRPr lang="en-US" sz="2300" b="1" dirty="0">
              <a:latin typeface="Gill Sans Light"/>
              <a:cs typeface="Gill Sans Light"/>
            </a:endParaRPr>
          </a:p>
          <a:p>
            <a:pPr algn="ctr"/>
            <a:r>
              <a:rPr lang="en-US" sz="2300" dirty="0" smtClean="0">
                <a:latin typeface="Gill Sans Light"/>
                <a:cs typeface="Gill Sans Light"/>
              </a:rPr>
              <a:t>- </a:t>
            </a:r>
            <a:r>
              <a:rPr lang="en-US" sz="2300" dirty="0">
                <a:latin typeface="Gill Sans Light"/>
                <a:cs typeface="Gill Sans Light"/>
              </a:rPr>
              <a:t>updates can be </a:t>
            </a:r>
            <a:r>
              <a:rPr lang="en-US" sz="2300" dirty="0" smtClean="0">
                <a:latin typeface="Gill Sans Light"/>
                <a:cs typeface="Gill Sans Light"/>
              </a:rPr>
              <a:t>old </a:t>
            </a:r>
          </a:p>
          <a:p>
            <a:pPr marL="342900" indent="-342900" algn="ctr">
              <a:buFontTx/>
              <a:buChar char="-"/>
            </a:pPr>
            <a:r>
              <a:rPr lang="en-US" sz="2300" dirty="0" smtClean="0">
                <a:latin typeface="Gill Sans Light"/>
                <a:cs typeface="Gill Sans Light"/>
              </a:rPr>
              <a:t>results can overwritten</a:t>
            </a:r>
          </a:p>
          <a:p>
            <a:pPr marL="342900" indent="-342900" algn="ctr">
              <a:buFontTx/>
              <a:buChar char="-"/>
            </a:pPr>
            <a:r>
              <a:rPr lang="en-US" sz="2300" dirty="0" smtClean="0">
                <a:latin typeface="Gill Sans Light"/>
                <a:cs typeface="Gill Sans Light"/>
              </a:rPr>
              <a:t>Speedup saturation</a:t>
            </a:r>
          </a:p>
          <a:p>
            <a:pPr marL="342900" indent="-342900" algn="ctr">
              <a:buFontTx/>
              <a:buChar char="-"/>
            </a:pPr>
            <a:r>
              <a:rPr lang="en-US" sz="2300" dirty="0" smtClean="0">
                <a:latin typeface="Gill Sans Light"/>
                <a:cs typeface="Gill Sans Light"/>
              </a:rPr>
              <a:t>no “reproducibility”</a:t>
            </a:r>
          </a:p>
          <a:p>
            <a:pPr marL="342900" indent="-342900" algn="ctr">
              <a:buFontTx/>
              <a:buChar char="-"/>
            </a:pPr>
            <a:r>
              <a:rPr lang="en-US" sz="2300" dirty="0" smtClean="0">
                <a:latin typeface="Gill Sans Light"/>
                <a:cs typeface="Gill Sans Light"/>
              </a:rPr>
              <a:t>Convergence analysis is tough</a:t>
            </a:r>
          </a:p>
          <a:p>
            <a:pPr algn="ctr"/>
            <a:endParaRPr lang="en-US" sz="2300" dirty="0" smtClean="0">
              <a:latin typeface="Gill Sans Light"/>
              <a:cs typeface="Gill Sans Light"/>
            </a:endParaRPr>
          </a:p>
        </p:txBody>
      </p:sp>
      <p:sp>
        <p:nvSpPr>
          <p:cNvPr id="38" name="Rounded Rectangle 37"/>
          <p:cNvSpPr/>
          <p:nvPr/>
        </p:nvSpPr>
        <p:spPr>
          <a:xfrm>
            <a:off x="1148779" y="6014025"/>
            <a:ext cx="7133340" cy="781569"/>
          </a:xfrm>
          <a:prstGeom prst="roundRect">
            <a:avLst>
              <a:gd name="adj" fmla="val 9379"/>
            </a:avLst>
          </a:prstGeom>
          <a:solidFill>
            <a:srgbClr val="0E1730">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Gill Sans Light"/>
                <a:cs typeface="Gill Sans Light"/>
              </a:rPr>
              <a:t>Beyond </a:t>
            </a:r>
            <a:r>
              <a:rPr lang="en-US" sz="3200" dirty="0" err="1" smtClean="0">
                <a:latin typeface="Gill Sans Light"/>
                <a:cs typeface="Gill Sans Light"/>
              </a:rPr>
              <a:t>Hogwild</a:t>
            </a:r>
            <a:r>
              <a:rPr lang="en-US" sz="3200" dirty="0" smtClean="0">
                <a:latin typeface="Gill Sans Light"/>
                <a:cs typeface="Gill Sans Light"/>
              </a:rPr>
              <a:t>?</a:t>
            </a:r>
            <a:endParaRPr lang="en-US" sz="3200" dirty="0">
              <a:latin typeface="Gill Sans Light"/>
              <a:cs typeface="Gill Sans Light"/>
            </a:endParaRPr>
          </a:p>
        </p:txBody>
      </p:sp>
    </p:spTree>
    <p:extLst>
      <p:ext uri="{BB962C8B-B14F-4D97-AF65-F5344CB8AC3E}">
        <p14:creationId xmlns:p14="http://schemas.microsoft.com/office/powerpoint/2010/main" val="1557887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ppt_x"/>
                                          </p:val>
                                        </p:tav>
                                        <p:tav tm="100000">
                                          <p:val>
                                            <p:strVal val="#ppt_x"/>
                                          </p:val>
                                        </p:tav>
                                      </p:tavLst>
                                    </p:anim>
                                    <p:anim calcmode="lin" valueType="num">
                                      <p:cBhvr additive="base">
                                        <p:cTn id="2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71"/>
                                        </p:tgtEl>
                                      </p:cBhvr>
                                    </p:animEffect>
                                    <p:set>
                                      <p:cBhvr>
                                        <p:cTn id="41" dur="1" fill="hold">
                                          <p:stCondLst>
                                            <p:cond delay="499"/>
                                          </p:stCondLst>
                                        </p:cTn>
                                        <p:tgtEl>
                                          <p:spTgt spid="7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78"/>
                                        </p:tgtEl>
                                      </p:cBhvr>
                                    </p:animEffect>
                                    <p:set>
                                      <p:cBhvr>
                                        <p:cTn id="51" dur="1" fill="hold">
                                          <p:stCondLst>
                                            <p:cond delay="499"/>
                                          </p:stCondLst>
                                        </p:cTn>
                                        <p:tgtEl>
                                          <p:spTgt spid="7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83">
                                            <p:txEl>
                                              <p:pRg st="3" end="3"/>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83">
                                            <p:txEl>
                                              <p:pRg st="4" end="4"/>
                                            </p:txEl>
                                          </p:spTgt>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83">
                                            <p:txEl>
                                              <p:pRg st="5" end="5"/>
                                            </p:txEl>
                                          </p:spTgt>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83">
                                            <p:txEl>
                                              <p:pRg st="6" end="6"/>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2" presetClass="entr" presetSubtype="4" fill="hold" grpId="0" nodeType="clickEffect">
                                  <p:stCondLst>
                                    <p:cond delay="0"/>
                                  </p:stCondLst>
                                  <p:childTnLst>
                                    <p:set>
                                      <p:cBhvr>
                                        <p:cTn id="87" dur="1" fill="hold">
                                          <p:stCondLst>
                                            <p:cond delay="0"/>
                                          </p:stCondLst>
                                        </p:cTn>
                                        <p:tgtEl>
                                          <p:spTgt spid="38"/>
                                        </p:tgtEl>
                                        <p:attrNameLst>
                                          <p:attrName>style.visibility</p:attrName>
                                        </p:attrNameLst>
                                      </p:cBhvr>
                                      <p:to>
                                        <p:strVal val="visible"/>
                                      </p:to>
                                    </p:set>
                                    <p:anim calcmode="lin" valueType="num">
                                      <p:cBhvr additive="base">
                                        <p:cTn id="88" dur="500"/>
                                        <p:tgtEl>
                                          <p:spTgt spid="38"/>
                                        </p:tgtEl>
                                        <p:attrNameLst>
                                          <p:attrName>ppt_y</p:attrName>
                                        </p:attrNameLst>
                                      </p:cBhvr>
                                      <p:tavLst>
                                        <p:tav tm="0">
                                          <p:val>
                                            <p:strVal val="#ppt_y+#ppt_h*1.125000"/>
                                          </p:val>
                                        </p:tav>
                                        <p:tav tm="100000">
                                          <p:val>
                                            <p:strVal val="#ppt_y"/>
                                          </p:val>
                                        </p:tav>
                                      </p:tavLst>
                                    </p:anim>
                                    <p:animEffect transition="in" filter="wipe(up)">
                                      <p:cBhvr>
                                        <p:cTn id="8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83" grpId="0" animBg="1"/>
      <p:bldP spid="3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22056</TotalTime>
  <Words>1885</Words>
  <Application>Microsoft Macintosh PowerPoint</Application>
  <PresentationFormat>On-screen Show (4:3)</PresentationFormat>
  <Paragraphs>633</Paragraphs>
  <Slides>77</Slides>
  <Notes>73</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PowerPoint Presentation</vt:lpstr>
      <vt:lpstr>PowerPoint Presentation</vt:lpstr>
      <vt:lpstr>The ML pipeline</vt:lpstr>
      <vt:lpstr>PowerPoint Presentation</vt:lpstr>
      <vt:lpstr>PowerPoint Presentation</vt:lpstr>
      <vt:lpstr>PowerPoint Presentation</vt:lpstr>
      <vt:lpstr>PowerPoint Presentation</vt:lpstr>
      <vt:lpstr>A case against Synchronization</vt:lpstr>
      <vt:lpstr>Challenges in Hogwild!</vt:lpstr>
      <vt:lpstr>PowerPoint Presentation</vt:lpstr>
      <vt:lpstr>Open Problems</vt:lpstr>
      <vt:lpstr>Open Problems</vt:lpstr>
      <vt:lpstr>PowerPoint Presentation</vt:lpstr>
      <vt:lpstr>PowerPoint Presentation</vt:lpstr>
      <vt:lpstr>PowerPoint Presentation</vt:lpstr>
      <vt:lpstr>PowerPoint Presentation</vt:lpstr>
      <vt:lpstr>PowerPoint Presentation</vt:lpstr>
      <vt:lpstr>PowerPoint Presentation</vt:lpstr>
      <vt:lpstr>Open Question: How to increase Diversity?</vt:lpstr>
      <vt:lpstr>Open Question: How to Beat Interference?</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Bottleneck 2: Straggling Learners</vt:lpstr>
      <vt:lpstr>PowerPoint Presentation</vt:lpstr>
      <vt:lpstr>Open Problems</vt:lpstr>
      <vt:lpstr>PowerPoint Presentation</vt:lpstr>
      <vt:lpstr>Platforms</vt:lpstr>
      <vt:lpstr>PowerPoint Presentation</vt:lpstr>
      <vt:lpstr>PowerPoint Presentation</vt:lpstr>
      <vt:lpstr>Conclusions</vt:lpstr>
      <vt:lpstr>PowerPoint Presentation</vt:lpstr>
      <vt:lpstr>Size and Ops</vt:lpstr>
      <vt:lpstr>Tradeoffs</vt:lpstr>
      <vt:lpstr>Remarks</vt:lpstr>
      <vt:lpstr>PowerPoint Presentation</vt:lpstr>
      <vt:lpstr>PowerPoint Presentation</vt:lpstr>
      <vt:lpstr>Adversarial Examples in Real Time</vt:lpstr>
      <vt:lpstr>Robustness of Classification</vt:lpstr>
      <vt:lpstr>Defense??</vt:lpstr>
      <vt:lpstr>Strongest Defense: Adversarial Training</vt:lpstr>
      <vt:lpstr>PowerPoint Presentation</vt:lpstr>
      <vt:lpstr>PowerPoint Presentation</vt:lpstr>
      <vt:lpstr>Robustness: a key Challenge</vt:lpstr>
      <vt:lpstr>Robustness: a key Challenge</vt:lpstr>
      <vt:lpstr>minibatch SGD is not Robust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Generalization: The goal of ML</vt:lpstr>
      <vt:lpstr>Traditional Learning Theory</vt:lpstr>
      <vt:lpstr>What gives rise to generalization?</vt:lpstr>
      <vt:lpstr>Algorithmic Stability</vt:lpstr>
      <vt:lpstr>Open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anadim</dc:creator>
  <cp:lastModifiedBy>anadim</cp:lastModifiedBy>
  <cp:revision>2547</cp:revision>
  <cp:lastPrinted>2015-02-25T04:53:56Z</cp:lastPrinted>
  <dcterms:created xsi:type="dcterms:W3CDTF">2015-02-09T20:18:11Z</dcterms:created>
  <dcterms:modified xsi:type="dcterms:W3CDTF">2018-04-30T17:11:19Z</dcterms:modified>
</cp:coreProperties>
</file>